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90" r:id="rId3"/>
    <p:sldId id="364" r:id="rId4"/>
    <p:sldId id="365" r:id="rId5"/>
    <p:sldId id="366" r:id="rId6"/>
    <p:sldId id="289" r:id="rId7"/>
    <p:sldId id="311" r:id="rId8"/>
    <p:sldId id="363" r:id="rId9"/>
    <p:sldId id="291" r:id="rId10"/>
    <p:sldId id="292" r:id="rId11"/>
    <p:sldId id="293" r:id="rId12"/>
    <p:sldId id="294" r:id="rId13"/>
    <p:sldId id="295" r:id="rId14"/>
    <p:sldId id="297" r:id="rId15"/>
    <p:sldId id="296" r:id="rId16"/>
    <p:sldId id="298" r:id="rId17"/>
    <p:sldId id="299" r:id="rId18"/>
    <p:sldId id="300" r:id="rId19"/>
    <p:sldId id="301" r:id="rId20"/>
    <p:sldId id="302" r:id="rId21"/>
    <p:sldId id="367" r:id="rId22"/>
    <p:sldId id="303" r:id="rId23"/>
    <p:sldId id="304" r:id="rId24"/>
    <p:sldId id="305" r:id="rId25"/>
    <p:sldId id="306" r:id="rId26"/>
    <p:sldId id="307" r:id="rId27"/>
    <p:sldId id="368" r:id="rId28"/>
    <p:sldId id="312" r:id="rId29"/>
    <p:sldId id="308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30" r:id="rId40"/>
    <p:sldId id="323" r:id="rId41"/>
    <p:sldId id="324" r:id="rId42"/>
    <p:sldId id="325" r:id="rId43"/>
    <p:sldId id="326" r:id="rId44"/>
    <p:sldId id="327" r:id="rId45"/>
    <p:sldId id="328" r:id="rId46"/>
    <p:sldId id="310" r:id="rId47"/>
    <p:sldId id="331" r:id="rId48"/>
    <p:sldId id="332" r:id="rId49"/>
    <p:sldId id="361" r:id="rId50"/>
    <p:sldId id="362" r:id="rId51"/>
    <p:sldId id="309" r:id="rId52"/>
    <p:sldId id="313" r:id="rId53"/>
    <p:sldId id="28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5" autoAdjust="0"/>
    <p:restoredTop sz="94608" autoAdjust="0"/>
  </p:normalViewPr>
  <p:slideViewPr>
    <p:cSldViewPr>
      <p:cViewPr varScale="1">
        <p:scale>
          <a:sx n="81" d="100"/>
          <a:sy n="81" d="100"/>
        </p:scale>
        <p:origin x="171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0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6%AD%8C%E8%88%9E%E4%BC%8E%E7%94%B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reativecommons.org/licenses/by-sa/3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japanese.about.com/library/blqow35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appylilac.net/kotoba-iro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hk.or.jp/kouhak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cookiem/542492615/" TargetMode="Externa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-nd/2.0/" TargetMode="External"/><Relationship Id="rId5" Type="http://schemas.openxmlformats.org/officeDocument/2006/relationships/hyperlink" Target="http://pacojrkitami.blog62.fc2.com/blog-entry-1912.html" TargetMode="External"/><Relationship Id="rId4" Type="http://schemas.openxmlformats.org/officeDocument/2006/relationships/image" Target="../media/image23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948814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9</a:t>
            </a:r>
            <a:r>
              <a:rPr lang="ja-JP" altLang="en-US" dirty="0"/>
              <a:t>課　かぶき</a:t>
            </a:r>
            <a:br>
              <a:rPr lang="ja-JP" altLang="en-US" dirty="0"/>
            </a:br>
            <a:r>
              <a:rPr lang="en-US" dirty="0"/>
              <a:t>Lesson 9 Kabuki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4136"/>
            <a:ext cx="2438400" cy="21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form predicates in the past tense can be used in the same way as the present tense forms, which we discussed in Lesson 8.</a:t>
            </a:r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casual conversations</a:t>
            </a:r>
          </a:p>
          <a:p>
            <a:pPr lvl="1"/>
            <a:r>
              <a:rPr lang="en-US" altLang="ja-JP" dirty="0"/>
              <a:t>A:</a:t>
            </a:r>
            <a:r>
              <a:rPr lang="ja-JP" altLang="en-US" dirty="0"/>
              <a:t>　晩ご飯、</a:t>
            </a:r>
            <a:r>
              <a:rPr lang="ja-JP" altLang="en-US" dirty="0">
                <a:highlight>
                  <a:srgbClr val="FFFF00"/>
                </a:highlight>
              </a:rPr>
              <a:t>食べた</a:t>
            </a:r>
            <a:r>
              <a:rPr lang="ja-JP" altLang="en-US" dirty="0"/>
              <a:t>？         </a:t>
            </a:r>
            <a:r>
              <a:rPr lang="en-US" dirty="0"/>
              <a:t>Have dinner yet? </a:t>
            </a:r>
            <a:endParaRPr lang="en-US" altLang="ja-JP" dirty="0"/>
          </a:p>
          <a:p>
            <a:pPr lvl="1"/>
            <a:r>
              <a:rPr lang="en-US" altLang="ja-JP" dirty="0"/>
              <a:t>B:</a:t>
            </a:r>
            <a:r>
              <a:rPr lang="ja-JP" altLang="en-US" dirty="0"/>
              <a:t>　うん、</a:t>
            </a:r>
            <a:r>
              <a:rPr lang="ja-JP" altLang="en-US" dirty="0">
                <a:highlight>
                  <a:srgbClr val="FFFF00"/>
                </a:highlight>
              </a:rPr>
              <a:t>食べた</a:t>
            </a:r>
            <a:r>
              <a:rPr lang="ja-JP" altLang="en-US" dirty="0"/>
              <a:t>。</a:t>
            </a:r>
            <a:r>
              <a:rPr lang="en-US" dirty="0"/>
              <a:t>Uh-huh, I did.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1F9F3111-BFC0-48A2-AC23-70A1FA63D08F}"/>
              </a:ext>
            </a:extLst>
          </p:cNvPr>
          <p:cNvSpPr/>
          <p:nvPr/>
        </p:nvSpPr>
        <p:spPr>
          <a:xfrm rot="19453948">
            <a:off x="3969521" y="4321330"/>
            <a:ext cx="595358" cy="21647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4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highlight>
                  <a:srgbClr val="FFFF00"/>
                </a:highlight>
              </a:rPr>
              <a:t>represented, or quoted, speech</a:t>
            </a:r>
          </a:p>
          <a:p>
            <a:pPr lvl="1"/>
            <a:r>
              <a:rPr lang="ja-JP" altLang="en-US" dirty="0"/>
              <a:t>スーさんは、高校の時めがねをかけてい</a:t>
            </a:r>
            <a:r>
              <a:rPr lang="ja-JP" altLang="en-US" dirty="0">
                <a:solidFill>
                  <a:srgbClr val="FF0000"/>
                </a:solidFill>
              </a:rPr>
              <a:t>た</a:t>
            </a:r>
            <a:r>
              <a:rPr lang="ja-JP" altLang="en-US" dirty="0"/>
              <a:t>と言っていました。 </a:t>
            </a:r>
            <a:r>
              <a:rPr lang="en-US" dirty="0"/>
              <a:t>Sue said that she wore (had worn) glasses in high school.</a:t>
            </a:r>
          </a:p>
          <a:p>
            <a:pPr lvl="1"/>
            <a:r>
              <a:rPr lang="en-US" dirty="0"/>
              <a:t>（ </a:t>
            </a:r>
            <a:r>
              <a:rPr lang="ja-JP" altLang="en-US" dirty="0"/>
              <a:t>私は）トムさんがやっ</a:t>
            </a:r>
            <a:r>
              <a:rPr lang="ja-JP" altLang="en-US" dirty="0">
                <a:solidFill>
                  <a:srgbClr val="FF0000"/>
                </a:solidFill>
              </a:rPr>
              <a:t>た</a:t>
            </a:r>
            <a:r>
              <a:rPr lang="ja-JP" altLang="en-US" dirty="0"/>
              <a:t>と思います。 </a:t>
            </a:r>
            <a:r>
              <a:rPr lang="en-US" dirty="0"/>
              <a:t>I think Tom did it.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</p:spTree>
    <p:extLst>
      <p:ext uri="{BB962C8B-B14F-4D97-AF65-F5344CB8AC3E}">
        <p14:creationId xmlns:p14="http://schemas.microsoft.com/office/powerpoint/2010/main" val="327304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dirty="0"/>
              <a:t>Note that in Japanese the tense of </a:t>
            </a:r>
            <a:r>
              <a:rPr lang="en-US" dirty="0">
                <a:solidFill>
                  <a:srgbClr val="FF0000"/>
                </a:solidFill>
              </a:rPr>
              <a:t>the original utterance is preserved</a:t>
            </a:r>
            <a:r>
              <a:rPr lang="en-US" dirty="0"/>
              <a:t> when it is reported. </a:t>
            </a:r>
          </a:p>
          <a:p>
            <a:r>
              <a:rPr lang="en-US" dirty="0"/>
              <a:t>If you are reporting somebody's utterance in which the present tense is used, you must also use the present tense inside the quote. </a:t>
            </a:r>
          </a:p>
          <a:p>
            <a:r>
              <a:rPr lang="en-US" dirty="0"/>
              <a:t>Thus, if your friend Sue said </a:t>
            </a:r>
          </a:p>
          <a:p>
            <a:r>
              <a:rPr lang="ja-JP" altLang="en-US" dirty="0"/>
              <a:t>今、日本語を勉強して</a:t>
            </a:r>
            <a:r>
              <a:rPr lang="ja-JP" altLang="en-US" dirty="0">
                <a:solidFill>
                  <a:srgbClr val="FF0000"/>
                </a:solidFill>
              </a:rPr>
              <a:t>います</a:t>
            </a:r>
            <a:r>
              <a:rPr lang="ja-JP" altLang="en-US" dirty="0"/>
              <a:t>。</a:t>
            </a:r>
            <a:r>
              <a:rPr lang="en-US" altLang="ja-JP" dirty="0"/>
              <a:t>using the present tense, </a:t>
            </a:r>
            <a:r>
              <a:rPr lang="en-US" dirty="0"/>
              <a:t>your report will be:</a:t>
            </a:r>
          </a:p>
          <a:p>
            <a:r>
              <a:rPr lang="ja-JP" altLang="en-US" dirty="0"/>
              <a:t>スーさんは日本語を勉強して</a:t>
            </a:r>
            <a:r>
              <a:rPr lang="ja-JP" altLang="en-US" dirty="0">
                <a:solidFill>
                  <a:srgbClr val="FF0000"/>
                </a:solidFill>
              </a:rPr>
              <a:t>いる</a:t>
            </a:r>
            <a:r>
              <a:rPr lang="ja-JP" altLang="en-US" dirty="0"/>
              <a:t>と言っていました。 </a:t>
            </a:r>
            <a:r>
              <a:rPr lang="en-US" dirty="0"/>
              <a:t>Sue said that she </a:t>
            </a:r>
            <a:r>
              <a:rPr lang="en-US" dirty="0">
                <a:solidFill>
                  <a:srgbClr val="FF0000"/>
                </a:solidFill>
              </a:rPr>
              <a:t>was</a:t>
            </a:r>
            <a:r>
              <a:rPr lang="en-US" dirty="0"/>
              <a:t> studying Japanese.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</p:spTree>
    <p:extLst>
      <p:ext uri="{BB962C8B-B14F-4D97-AF65-F5344CB8AC3E}">
        <p14:creationId xmlns:p14="http://schemas.microsoft.com/office/powerpoint/2010/main" val="226496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586133" cy="3992563"/>
          </a:xfrm>
        </p:spPr>
        <p:txBody>
          <a:bodyPr>
            <a:normAutofit/>
          </a:bodyPr>
          <a:lstStyle/>
          <a:p>
            <a:r>
              <a:rPr lang="en-US" dirty="0"/>
              <a:t>The short forms of verbs can be used </a:t>
            </a:r>
            <a:r>
              <a:rPr lang="en-US" dirty="0">
                <a:highlight>
                  <a:srgbClr val="FFFF00"/>
                </a:highlight>
              </a:rPr>
              <a:t>to qualify nouns</a:t>
            </a:r>
            <a:r>
              <a:rPr lang="en-US" dirty="0"/>
              <a:t>, much like adjectives can. </a:t>
            </a:r>
          </a:p>
          <a:p>
            <a:r>
              <a:rPr lang="en-US" dirty="0"/>
              <a:t> </a:t>
            </a:r>
            <a:r>
              <a:rPr lang="ja-JP" altLang="en-US" u="sng" dirty="0"/>
              <a:t>あそこで本を読んでいる</a:t>
            </a:r>
            <a:r>
              <a:rPr lang="ja-JP" altLang="en-US" dirty="0"/>
              <a:t> </a:t>
            </a:r>
            <a:r>
              <a:rPr lang="ja-JP" altLang="en-US" u="sng" dirty="0">
                <a:solidFill>
                  <a:srgbClr val="FF0000"/>
                </a:solidFill>
              </a:rPr>
              <a:t>学生</a:t>
            </a:r>
            <a:r>
              <a:rPr lang="ja-JP" altLang="en-US" dirty="0"/>
              <a:t>はみちこさんです。</a:t>
            </a:r>
            <a:r>
              <a:rPr lang="en-US" dirty="0"/>
              <a:t>The student who is reading a book over there is Michiko. </a:t>
            </a:r>
          </a:p>
          <a:p>
            <a:pPr lvl="1"/>
            <a:r>
              <a:rPr lang="en-US" dirty="0"/>
              <a:t>the phrase </a:t>
            </a:r>
            <a:r>
              <a:rPr lang="ja-JP" altLang="en-US" dirty="0"/>
              <a:t>あそこで本を読んでいる </a:t>
            </a:r>
            <a:r>
              <a:rPr lang="en-US" altLang="ja-JP" dirty="0"/>
              <a:t>(</a:t>
            </a:r>
            <a:r>
              <a:rPr lang="en-US" dirty="0"/>
              <a:t>reading a book over there) is used as a </a:t>
            </a:r>
            <a:r>
              <a:rPr lang="en-US" dirty="0">
                <a:highlight>
                  <a:srgbClr val="FFFF00"/>
                </a:highlight>
              </a:rPr>
              <a:t>qualifier</a:t>
            </a:r>
            <a:r>
              <a:rPr lang="en-US" dirty="0"/>
              <a:t> for the noun </a:t>
            </a:r>
            <a:r>
              <a:rPr lang="ja-JP" altLang="en-US" dirty="0"/>
              <a:t>学生</a:t>
            </a:r>
            <a:r>
              <a:rPr lang="en-US" altLang="ja-JP" dirty="0"/>
              <a:t>. </a:t>
            </a:r>
          </a:p>
          <a:p>
            <a:pPr lvl="1"/>
            <a:r>
              <a:rPr lang="en-US" altLang="ja-JP" dirty="0"/>
              <a:t>(* </a:t>
            </a:r>
            <a:r>
              <a:rPr lang="en-US" dirty="0"/>
              <a:t>A qualifying phrase like this, which has a </a:t>
            </a:r>
            <a:r>
              <a:rPr lang="en-US" dirty="0">
                <a:solidFill>
                  <a:srgbClr val="FF0000"/>
                </a:solidFill>
              </a:rPr>
              <a:t>sentence-like structure</a:t>
            </a:r>
            <a:r>
              <a:rPr lang="en-US" dirty="0"/>
              <a:t> of its own, is technically known as a "relative clause.")</a:t>
            </a:r>
          </a:p>
          <a:p>
            <a:endParaRPr lang="en-US" altLang="ja-JP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Qualifying nouns with verbs and adjectives</a:t>
            </a:r>
          </a:p>
        </p:txBody>
      </p:sp>
    </p:spTree>
    <p:extLst>
      <p:ext uri="{BB962C8B-B14F-4D97-AF65-F5344CB8AC3E}">
        <p14:creationId xmlns:p14="http://schemas.microsoft.com/office/powerpoint/2010/main" val="9110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Qualifying nouns with verbs and adjectives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6073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23DA0C7-8E0B-4D16-85A2-F947C3F3F63B}"/>
              </a:ext>
            </a:extLst>
          </p:cNvPr>
          <p:cNvGrpSpPr/>
          <p:nvPr/>
        </p:nvGrpSpPr>
        <p:grpSpPr>
          <a:xfrm>
            <a:off x="872067" y="2286000"/>
            <a:ext cx="2709333" cy="339796"/>
            <a:chOff x="-2590800" y="1371600"/>
            <a:chExt cx="2362200" cy="914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EEC483-27D1-41D2-9180-1E8D43E58595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D7C12D-6842-4B7A-910D-A8D162D5B674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5EEF0C-B6BD-4584-9833-F620F93BB337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69AF5E-7243-41A0-A350-1CE664063383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37404BD0-FE5A-442E-B648-74527991B4D5}"/>
              </a:ext>
            </a:extLst>
          </p:cNvPr>
          <p:cNvSpPr/>
          <p:nvPr/>
        </p:nvSpPr>
        <p:spPr>
          <a:xfrm>
            <a:off x="3886200" y="1591056"/>
            <a:ext cx="5181600" cy="550503"/>
          </a:xfrm>
          <a:prstGeom prst="borderCallout1">
            <a:avLst>
              <a:gd name="adj1" fmla="val 98279"/>
              <a:gd name="adj2" fmla="val 739"/>
              <a:gd name="adj3" fmla="val 126711"/>
              <a:gd name="adj4" fmla="val -7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Is a straightforward </a:t>
            </a:r>
            <a:r>
              <a:rPr lang="en-US" sz="2400" dirty="0">
                <a:solidFill>
                  <a:srgbClr val="FF0000"/>
                </a:solidFill>
              </a:rPr>
              <a:t>adjectival</a:t>
            </a:r>
            <a:r>
              <a:rPr lang="en-US" sz="2400" dirty="0"/>
              <a:t> example</a:t>
            </a: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6E46D4-8763-4EE2-99C1-B4DCF164020B}"/>
              </a:ext>
            </a:extLst>
          </p:cNvPr>
          <p:cNvGrpSpPr/>
          <p:nvPr/>
        </p:nvGrpSpPr>
        <p:grpSpPr>
          <a:xfrm>
            <a:off x="872067" y="2890820"/>
            <a:ext cx="2709333" cy="339796"/>
            <a:chOff x="-2590800" y="1371600"/>
            <a:chExt cx="2362200" cy="9144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9FBA66-E5F2-48B0-B67A-D8EC4B63B51F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08AC1D5-BB5E-431B-980B-4CF4B5BC6D50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84CED3-05D2-4070-B6F5-6FD69184310E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6E37F1-0ED3-41A0-8E27-9DD5E809F87C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FBE4B7BE-92A9-4730-9DB3-FC5035E45FF3}"/>
              </a:ext>
            </a:extLst>
          </p:cNvPr>
          <p:cNvSpPr/>
          <p:nvPr/>
        </p:nvSpPr>
        <p:spPr>
          <a:xfrm>
            <a:off x="3886200" y="2190443"/>
            <a:ext cx="5181600" cy="601494"/>
          </a:xfrm>
          <a:prstGeom prst="borderCallout1">
            <a:avLst>
              <a:gd name="adj1" fmla="val 98279"/>
              <a:gd name="adj2" fmla="val 739"/>
              <a:gd name="adj3" fmla="val 126711"/>
              <a:gd name="adj4" fmla="val -7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contains </a:t>
            </a:r>
            <a:r>
              <a:rPr lang="en-US" sz="2400" dirty="0">
                <a:solidFill>
                  <a:srgbClr val="FF0000"/>
                </a:solidFill>
              </a:rPr>
              <a:t>a phrase</a:t>
            </a:r>
            <a:r>
              <a:rPr lang="en-US" sz="2400" dirty="0"/>
              <a:t> describing a person's attribute</a:t>
            </a:r>
            <a:endParaRPr lang="en-US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C4A50-DFD3-4928-B488-46EDD0310F85}"/>
              </a:ext>
            </a:extLst>
          </p:cNvPr>
          <p:cNvGrpSpPr/>
          <p:nvPr/>
        </p:nvGrpSpPr>
        <p:grpSpPr>
          <a:xfrm>
            <a:off x="872067" y="3450184"/>
            <a:ext cx="2709333" cy="339796"/>
            <a:chOff x="-2590800" y="1371600"/>
            <a:chExt cx="2362200" cy="9144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67B337-AFB5-4660-9DAF-82C633677567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A6B9A1-F705-414E-9007-AC91509C1C39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DA3478-4D9F-418B-BFA6-4E85B02F8EC0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2C6CA04-FB93-482C-8430-E1BFF0DBF87D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7E5ECED7-45F1-4CCD-BB6D-F1FDA2BE19FD}"/>
              </a:ext>
            </a:extLst>
          </p:cNvPr>
          <p:cNvSpPr/>
          <p:nvPr/>
        </p:nvSpPr>
        <p:spPr>
          <a:xfrm>
            <a:off x="3919980" y="2878497"/>
            <a:ext cx="5181600" cy="550503"/>
          </a:xfrm>
          <a:prstGeom prst="borderCallout1">
            <a:avLst>
              <a:gd name="adj1" fmla="val 98279"/>
              <a:gd name="adj2" fmla="val 739"/>
              <a:gd name="adj3" fmla="val 126711"/>
              <a:gd name="adj4" fmla="val -7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has </a:t>
            </a:r>
            <a:r>
              <a:rPr lang="en-US" sz="2400" dirty="0">
                <a:solidFill>
                  <a:srgbClr val="FF0000"/>
                </a:solidFill>
              </a:rPr>
              <a:t>a verb in the short form</a:t>
            </a:r>
            <a:endParaRPr lang="en-US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D58248-C834-4F19-8124-507F9C81AA0E}"/>
              </a:ext>
            </a:extLst>
          </p:cNvPr>
          <p:cNvGrpSpPr/>
          <p:nvPr/>
        </p:nvGrpSpPr>
        <p:grpSpPr>
          <a:xfrm>
            <a:off x="872067" y="4068929"/>
            <a:ext cx="2709333" cy="339796"/>
            <a:chOff x="-2590800" y="1371600"/>
            <a:chExt cx="2362200" cy="91440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41B5AA-9B83-4D55-9034-BA6736300640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CFCB94-3F7A-417B-B829-D8CD7CF82C03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37983A2-9C78-47F8-8779-C2A5DE7466A7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B85892-D19F-4824-BB31-3C630B292B00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6BE3CECC-9D34-4CC2-8166-C5AEF14DA89B}"/>
              </a:ext>
            </a:extLst>
          </p:cNvPr>
          <p:cNvSpPr/>
          <p:nvPr/>
        </p:nvSpPr>
        <p:spPr>
          <a:xfrm>
            <a:off x="3919980" y="3488097"/>
            <a:ext cx="5181600" cy="550503"/>
          </a:xfrm>
          <a:prstGeom prst="borderCallout1">
            <a:avLst>
              <a:gd name="adj1" fmla="val 98279"/>
              <a:gd name="adj2" fmla="val 739"/>
              <a:gd name="adj3" fmla="val 126711"/>
              <a:gd name="adj4" fmla="val -7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has a </a:t>
            </a:r>
            <a:r>
              <a:rPr lang="ja-JP" altLang="en-US" sz="2400" dirty="0">
                <a:solidFill>
                  <a:srgbClr val="FF0000"/>
                </a:solidFill>
              </a:rPr>
              <a:t>な </a:t>
            </a:r>
            <a:r>
              <a:rPr lang="en-US" altLang="ja-JP" sz="2400" dirty="0">
                <a:solidFill>
                  <a:srgbClr val="FF0000"/>
                </a:solidFill>
              </a:rPr>
              <a:t>- </a:t>
            </a:r>
            <a:r>
              <a:rPr lang="en-US" sz="2400" dirty="0">
                <a:solidFill>
                  <a:srgbClr val="FF0000"/>
                </a:solidFill>
              </a:rPr>
              <a:t>adjective</a:t>
            </a:r>
            <a:r>
              <a:rPr lang="en-US" sz="2400" dirty="0"/>
              <a:t>, which is relational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0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7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408333" cy="3840163"/>
          </a:xfrm>
        </p:spPr>
        <p:txBody>
          <a:bodyPr>
            <a:normAutofit/>
          </a:bodyPr>
          <a:lstStyle/>
          <a:p>
            <a:r>
              <a:rPr lang="en-US" dirty="0"/>
              <a:t>The table shows various forms of noun qualification. The phrases in the boxes qualify the noun </a:t>
            </a:r>
            <a:r>
              <a:rPr lang="ja-JP" altLang="en-US" dirty="0"/>
              <a:t>人 </a:t>
            </a:r>
            <a:r>
              <a:rPr lang="en-US" altLang="ja-JP" dirty="0"/>
              <a:t>(</a:t>
            </a:r>
            <a:r>
              <a:rPr lang="en-US" dirty="0"/>
              <a:t>person) to their right.</a:t>
            </a:r>
          </a:p>
          <a:p>
            <a:pPr lvl="1"/>
            <a:r>
              <a:rPr lang="en-US" dirty="0"/>
              <a:t>Example 1 is a straightforward </a:t>
            </a:r>
            <a:r>
              <a:rPr lang="en-US" dirty="0">
                <a:solidFill>
                  <a:srgbClr val="FF0000"/>
                </a:solidFill>
              </a:rPr>
              <a:t>adjectival</a:t>
            </a:r>
            <a:r>
              <a:rPr lang="en-US" dirty="0"/>
              <a:t> example.</a:t>
            </a:r>
          </a:p>
          <a:p>
            <a:pPr lvl="1"/>
            <a:r>
              <a:rPr lang="en-US" dirty="0"/>
              <a:t>Example 2 contains </a:t>
            </a:r>
            <a:r>
              <a:rPr lang="en-US" dirty="0">
                <a:solidFill>
                  <a:srgbClr val="FF0000"/>
                </a:solidFill>
              </a:rPr>
              <a:t>a phrase</a:t>
            </a:r>
            <a:r>
              <a:rPr lang="en-US" dirty="0"/>
              <a:t> describing a person's attribute (Lesson 7),</a:t>
            </a:r>
          </a:p>
          <a:p>
            <a:pPr lvl="1"/>
            <a:r>
              <a:rPr lang="en-US" dirty="0"/>
              <a:t>Example 3 has </a:t>
            </a:r>
            <a:r>
              <a:rPr lang="en-US" dirty="0">
                <a:solidFill>
                  <a:srgbClr val="FF0000"/>
                </a:solidFill>
              </a:rPr>
              <a:t>a verb in the short form</a:t>
            </a:r>
            <a:r>
              <a:rPr lang="en-US" dirty="0"/>
              <a:t> (Lesson 8),</a:t>
            </a:r>
          </a:p>
          <a:p>
            <a:pPr lvl="1"/>
            <a:r>
              <a:rPr lang="en-US" dirty="0"/>
              <a:t>Example 4 has a </a:t>
            </a:r>
            <a:r>
              <a:rPr lang="ja-JP" altLang="en-US" dirty="0">
                <a:solidFill>
                  <a:srgbClr val="FF0000"/>
                </a:solidFill>
              </a:rPr>
              <a:t>な </a:t>
            </a:r>
            <a:r>
              <a:rPr lang="en-US" altLang="ja-JP" dirty="0">
                <a:solidFill>
                  <a:srgbClr val="FF0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adjective</a:t>
            </a:r>
            <a:r>
              <a:rPr lang="en-US" dirty="0"/>
              <a:t>, which is relational (Lesson 5).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Qualifying nouns with verbs and adjectives</a:t>
            </a:r>
          </a:p>
        </p:txBody>
      </p:sp>
    </p:spTree>
    <p:extLst>
      <p:ext uri="{BB962C8B-B14F-4D97-AF65-F5344CB8AC3E}">
        <p14:creationId xmlns:p14="http://schemas.microsoft.com/office/powerpoint/2010/main" val="250607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more examples of verbs used in descriptions of people.</a:t>
            </a:r>
          </a:p>
          <a:p>
            <a:r>
              <a:rPr lang="ja-JP" altLang="en-US" u="sng" dirty="0"/>
              <a:t>あそこで写真を撮っている</a:t>
            </a:r>
            <a:r>
              <a:rPr lang="ja-JP" altLang="en-US" dirty="0"/>
              <a:t> 人（はだれですか。 ）</a:t>
            </a:r>
          </a:p>
          <a:p>
            <a:r>
              <a:rPr lang="en-US" altLang="ja-JP" dirty="0"/>
              <a:t>(</a:t>
            </a:r>
            <a:r>
              <a:rPr lang="en-US" dirty="0"/>
              <a:t>Who is) the person taking pictures over there?</a:t>
            </a:r>
          </a:p>
          <a:p>
            <a:endParaRPr lang="en-US" altLang="ja-JP" u="sng" dirty="0"/>
          </a:p>
          <a:p>
            <a:r>
              <a:rPr lang="ja-JP" altLang="en-US" u="sng" dirty="0"/>
              <a:t>毎日運動する</a:t>
            </a:r>
            <a:r>
              <a:rPr lang="ja-JP" altLang="en-US" dirty="0"/>
              <a:t> 人（は元気です。 ）</a:t>
            </a:r>
          </a:p>
          <a:p>
            <a:r>
              <a:rPr lang="en-US" dirty="0"/>
              <a:t>People who do physical exercises every day (are healthy.)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Qualifying nouns with verbs and adjectives</a:t>
            </a:r>
          </a:p>
        </p:txBody>
      </p:sp>
      <p:pic>
        <p:nvPicPr>
          <p:cNvPr id="5" name="Picture 4" descr="a girl who is jogging.">
            <a:extLst>
              <a:ext uri="{FF2B5EF4-FFF2-40B4-BE49-F238E27FC236}">
                <a16:creationId xmlns:a16="http://schemas.microsoft.com/office/drawing/2014/main" id="{7BAB1AD6-EAE7-46B8-91D8-A41AB4B3A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572000"/>
            <a:ext cx="1252538" cy="18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7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u="sng" dirty="0"/>
              <a:t>たばこを吸わない</a:t>
            </a:r>
            <a:r>
              <a:rPr lang="ja-JP" altLang="en-US" dirty="0"/>
              <a:t> 人（が好きです。）</a:t>
            </a:r>
          </a:p>
          <a:p>
            <a:r>
              <a:rPr lang="en-US" altLang="ja-JP" dirty="0"/>
              <a:t>(</a:t>
            </a:r>
            <a:r>
              <a:rPr lang="en-US" dirty="0"/>
              <a:t>I like) people who do not smoke.</a:t>
            </a:r>
          </a:p>
          <a:p>
            <a:endParaRPr lang="en-US" dirty="0"/>
          </a:p>
          <a:p>
            <a:r>
              <a:rPr lang="ja-JP" altLang="en-US" u="sng" dirty="0"/>
              <a:t>去年結婚した</a:t>
            </a:r>
            <a:r>
              <a:rPr lang="ja-JP" altLang="en-US" dirty="0"/>
              <a:t> 友だち（から手紙が来ました。 ）</a:t>
            </a:r>
          </a:p>
          <a:p>
            <a:r>
              <a:rPr lang="en-US" altLang="ja-JP" dirty="0"/>
              <a:t>(</a:t>
            </a:r>
            <a:r>
              <a:rPr lang="en-US" dirty="0"/>
              <a:t>A letter came from) a friend who got married last year.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Qualifying nouns with verbs and adjectives</a:t>
            </a:r>
          </a:p>
        </p:txBody>
      </p:sp>
      <p:pic>
        <p:nvPicPr>
          <p:cNvPr id="5" name="Picture 4" descr="A pigeon brings the mail.">
            <a:extLst>
              <a:ext uri="{FF2B5EF4-FFF2-40B4-BE49-F238E27FC236}">
                <a16:creationId xmlns:a16="http://schemas.microsoft.com/office/drawing/2014/main" id="{E2599916-AFBF-4B44-BE20-D2EEA9FF4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93" y="4572000"/>
            <a:ext cx="1319213" cy="14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7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Consider first the following pair of sentences in English.</a:t>
            </a:r>
          </a:p>
          <a:p>
            <a:endParaRPr lang="en-US" dirty="0"/>
          </a:p>
          <a:p>
            <a:r>
              <a:rPr lang="en-US" dirty="0"/>
              <a:t>Zelda </a:t>
            </a:r>
            <a:r>
              <a:rPr lang="en-US" dirty="0">
                <a:solidFill>
                  <a:srgbClr val="FF0000"/>
                </a:solidFill>
              </a:rPr>
              <a:t>has lost </a:t>
            </a:r>
            <a:r>
              <a:rPr lang="en-US" dirty="0"/>
              <a:t>her key. (</a:t>
            </a:r>
            <a:r>
              <a:rPr lang="en-US" dirty="0">
                <a:solidFill>
                  <a:srgbClr val="FF0000"/>
                </a:solidFill>
              </a:rPr>
              <a:t>present perfect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"</a:t>
            </a:r>
            <a:r>
              <a:rPr lang="en-US" dirty="0">
                <a:solidFill>
                  <a:srgbClr val="FF0000"/>
                </a:solidFill>
              </a:rPr>
              <a:t>present perfect</a:t>
            </a:r>
            <a:r>
              <a:rPr lang="en-US" dirty="0"/>
              <a:t>" example describes the event as something that is </a:t>
            </a:r>
            <a:r>
              <a:rPr lang="en-US" dirty="0">
                <a:solidFill>
                  <a:srgbClr val="FF0000"/>
                </a:solidFill>
              </a:rPr>
              <a:t>connected</a:t>
            </a:r>
            <a:r>
              <a:rPr lang="en-US" dirty="0"/>
              <a:t> with the present: </a:t>
            </a:r>
          </a:p>
          <a:p>
            <a:pPr lvl="1"/>
            <a:r>
              <a:rPr lang="en-US" dirty="0"/>
              <a:t>Zelda is still without her key.</a:t>
            </a:r>
          </a:p>
          <a:p>
            <a:endParaRPr lang="en-US" dirty="0"/>
          </a:p>
          <a:p>
            <a:r>
              <a:rPr lang="en-US" dirty="0"/>
              <a:t>Zelda </a:t>
            </a:r>
            <a:r>
              <a:rPr lang="en-US" dirty="0">
                <a:solidFill>
                  <a:srgbClr val="FF0000"/>
                </a:solidFill>
              </a:rPr>
              <a:t>lost</a:t>
            </a:r>
            <a:r>
              <a:rPr lang="en-US" dirty="0"/>
              <a:t> her key.　(</a:t>
            </a:r>
            <a:r>
              <a:rPr lang="en-US" dirty="0">
                <a:solidFill>
                  <a:srgbClr val="FF0000"/>
                </a:solidFill>
              </a:rPr>
              <a:t>simple past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"</a:t>
            </a:r>
            <a:r>
              <a:rPr lang="en-US" dirty="0">
                <a:highlight>
                  <a:srgbClr val="FFFF00"/>
                </a:highlight>
              </a:rPr>
              <a:t>simple past</a:t>
            </a:r>
            <a:r>
              <a:rPr lang="en-US" dirty="0"/>
              <a:t>" example describes the event as something that is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of the situation at the present moment; </a:t>
            </a:r>
          </a:p>
          <a:p>
            <a:pPr lvl="1"/>
            <a:r>
              <a:rPr lang="en-US" dirty="0"/>
              <a:t>we do not know whether Zelda is still looking for her key or has later retrieved it.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two sentences present the same fact, Zelda losing her key, in different ways.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9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Japanese, </a:t>
            </a:r>
            <a:r>
              <a:rPr lang="en-US" dirty="0">
                <a:highlight>
                  <a:srgbClr val="FFFF00"/>
                </a:highlight>
              </a:rPr>
              <a:t>past tense forms</a:t>
            </a:r>
            <a:r>
              <a:rPr lang="en-US" dirty="0"/>
              <a:t> do double duty on the </a:t>
            </a:r>
            <a:r>
              <a:rPr lang="en-US" dirty="0">
                <a:highlight>
                  <a:srgbClr val="FFFF00"/>
                </a:highlight>
              </a:rPr>
              <a:t>affirmative</a:t>
            </a:r>
            <a:r>
              <a:rPr lang="en-US" dirty="0"/>
              <a:t> end of polarity, </a:t>
            </a:r>
          </a:p>
          <a:p>
            <a:r>
              <a:rPr lang="en-US" dirty="0"/>
              <a:t>Thus in the affirmative, the past tense is used both with words like </a:t>
            </a:r>
            <a:r>
              <a:rPr lang="ja-JP" altLang="en-US" dirty="0"/>
              <a:t>きのう </a:t>
            </a:r>
            <a:r>
              <a:rPr lang="en-US" altLang="ja-JP" dirty="0"/>
              <a:t>(</a:t>
            </a:r>
            <a:r>
              <a:rPr lang="en-US" dirty="0"/>
              <a:t>disconnected from the present) and </a:t>
            </a:r>
            <a:r>
              <a:rPr lang="ja-JP" altLang="en-US" dirty="0"/>
              <a:t>もう </a:t>
            </a:r>
            <a:r>
              <a:rPr lang="en-US" altLang="ja-JP" dirty="0"/>
              <a:t>("</a:t>
            </a:r>
            <a:r>
              <a:rPr lang="en-US" dirty="0"/>
              <a:t>already/' connected with the present).</a:t>
            </a:r>
          </a:p>
          <a:p>
            <a:endParaRPr lang="en-US" dirty="0"/>
          </a:p>
          <a:p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きのう</a:t>
            </a:r>
            <a:r>
              <a:rPr lang="ja-JP" altLang="en-US" dirty="0"/>
              <a:t>宿題をし</a:t>
            </a:r>
            <a:r>
              <a:rPr lang="ja-JP" altLang="en-US" dirty="0">
                <a:solidFill>
                  <a:srgbClr val="FF0000"/>
                </a:solidFill>
              </a:rPr>
              <a:t>ました</a:t>
            </a:r>
            <a:r>
              <a:rPr lang="ja-JP" altLang="en-US" dirty="0"/>
              <a:t>。　 </a:t>
            </a:r>
            <a:r>
              <a:rPr lang="en-US" dirty="0"/>
              <a:t>I did the homework yesterday.　(</a:t>
            </a:r>
            <a:r>
              <a:rPr lang="en-US" dirty="0">
                <a:solidFill>
                  <a:srgbClr val="FF0000"/>
                </a:solidFill>
              </a:rPr>
              <a:t>simple past</a:t>
            </a:r>
            <a:r>
              <a:rPr lang="en-US" dirty="0"/>
              <a:t>)</a:t>
            </a:r>
          </a:p>
          <a:p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もう</a:t>
            </a:r>
            <a:r>
              <a:rPr lang="ja-JP" altLang="en-US" dirty="0"/>
              <a:t>宿題をし</a:t>
            </a:r>
            <a:r>
              <a:rPr lang="ja-JP" altLang="en-US" dirty="0">
                <a:solidFill>
                  <a:srgbClr val="FF0000"/>
                </a:solidFill>
              </a:rPr>
              <a:t>ました</a:t>
            </a:r>
            <a:r>
              <a:rPr lang="ja-JP" altLang="en-US" dirty="0"/>
              <a:t>。</a:t>
            </a:r>
            <a:r>
              <a:rPr lang="en-US" dirty="0"/>
              <a:t>I have already done the homework.(</a:t>
            </a:r>
            <a:r>
              <a:rPr lang="en-US" dirty="0">
                <a:solidFill>
                  <a:srgbClr val="FF0000"/>
                </a:solidFill>
              </a:rPr>
              <a:t>present perfect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2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  <a:p>
            <a:r>
              <a:rPr lang="en-US" dirty="0"/>
              <a:t>2 Qualifying nouns with verbs and adjectives</a:t>
            </a:r>
          </a:p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</a:p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00664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the past tense and the </a:t>
            </a:r>
            <a:r>
              <a:rPr lang="ja-JP" altLang="en-US" dirty="0"/>
              <a:t>ている </a:t>
            </a:r>
            <a:r>
              <a:rPr lang="en-US" dirty="0"/>
              <a:t>construction share the work on the </a:t>
            </a:r>
            <a:r>
              <a:rPr lang="en-US" dirty="0">
                <a:highlight>
                  <a:srgbClr val="FFFF00"/>
                </a:highlight>
              </a:rPr>
              <a:t>negative</a:t>
            </a:r>
            <a:r>
              <a:rPr lang="en-US" dirty="0"/>
              <a:t> end. </a:t>
            </a:r>
          </a:p>
          <a:p>
            <a:r>
              <a:rPr lang="en-US" dirty="0"/>
              <a:t>With the negative, the past is used to talk about a finished time period like </a:t>
            </a:r>
            <a:r>
              <a:rPr lang="ja-JP" altLang="en-US" dirty="0"/>
              <a:t>きのう </a:t>
            </a:r>
            <a:r>
              <a:rPr lang="en-US" altLang="ja-JP" dirty="0"/>
              <a:t>, </a:t>
            </a:r>
          </a:p>
          <a:p>
            <a:r>
              <a:rPr lang="en-US" dirty="0"/>
              <a:t>but </a:t>
            </a:r>
            <a:r>
              <a:rPr lang="ja-JP" altLang="en-US" dirty="0"/>
              <a:t>ている </a:t>
            </a:r>
            <a:r>
              <a:rPr lang="en-US" dirty="0"/>
              <a:t>is used if your intention is to talk about how things stand now ("not yet").</a:t>
            </a:r>
          </a:p>
          <a:p>
            <a:endParaRPr lang="en-US" dirty="0"/>
          </a:p>
          <a:p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きのう</a:t>
            </a:r>
            <a:r>
              <a:rPr lang="ja-JP" altLang="en-US" dirty="0"/>
              <a:t>宿題をしませんでした。 </a:t>
            </a:r>
            <a:r>
              <a:rPr lang="en-US" dirty="0"/>
              <a:t>I did not do the homework yesterday. (</a:t>
            </a:r>
            <a:r>
              <a:rPr lang="en-US" dirty="0">
                <a:solidFill>
                  <a:srgbClr val="FF0000"/>
                </a:solidFill>
              </a:rPr>
              <a:t>simple past</a:t>
            </a:r>
            <a:r>
              <a:rPr lang="en-US" dirty="0"/>
              <a:t>)</a:t>
            </a:r>
          </a:p>
          <a:p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まだ</a:t>
            </a:r>
            <a:r>
              <a:rPr lang="ja-JP" altLang="en-US" dirty="0"/>
              <a:t>宿題をして</a:t>
            </a:r>
            <a:r>
              <a:rPr lang="ja-JP" altLang="en-US" dirty="0">
                <a:solidFill>
                  <a:srgbClr val="FF0000"/>
                </a:solidFill>
              </a:rPr>
              <a:t>いません</a:t>
            </a:r>
            <a:r>
              <a:rPr lang="ja-JP" altLang="en-US" dirty="0"/>
              <a:t>。 </a:t>
            </a:r>
            <a:r>
              <a:rPr lang="en-US" dirty="0"/>
              <a:t>I have not done the homework yet. (</a:t>
            </a:r>
            <a:r>
              <a:rPr lang="en-US" dirty="0">
                <a:solidFill>
                  <a:srgbClr val="FF0000"/>
                </a:solidFill>
              </a:rPr>
              <a:t>present perfect</a:t>
            </a:r>
            <a:r>
              <a:rPr lang="en-US" dirty="0"/>
              <a:t>)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2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005331-9F79-43E8-9B70-CF642AC70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9153"/>
              </p:ext>
            </p:extLst>
          </p:nvPr>
        </p:nvGraphicFramePr>
        <p:xfrm>
          <a:off x="457200" y="2743200"/>
          <a:ext cx="8305800" cy="2352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968953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489821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76545527"/>
                    </a:ext>
                  </a:extLst>
                </a:gridCol>
              </a:tblGrid>
              <a:tr h="31935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affirmative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negative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3843635"/>
                  </a:ext>
                </a:extLst>
              </a:tr>
              <a:tr h="39918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simple 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私は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きのう</a:t>
                      </a:r>
                      <a:r>
                        <a:rPr lang="ja-JP" altLang="en-US" sz="2000" u="none" strike="noStrike" dirty="0">
                          <a:effectLst/>
                        </a:rPr>
                        <a:t>宿題を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しました</a:t>
                      </a:r>
                      <a:r>
                        <a:rPr lang="ja-JP" altLang="en-US" sz="2000" u="none" strike="noStrike" dirty="0">
                          <a:effectLst/>
                        </a:rPr>
                        <a:t>。　 </a:t>
                      </a:r>
                      <a:endParaRPr lang="ja-JP" altLang="en-US" sz="2000" b="0" i="0" u="none" strike="noStrike" dirty="0">
                        <a:solidFill>
                          <a:srgbClr val="464646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私は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きのう</a:t>
                      </a:r>
                      <a:r>
                        <a:rPr lang="ja-JP" altLang="en-US" sz="2000" u="none" strike="noStrike" dirty="0">
                          <a:effectLst/>
                        </a:rPr>
                        <a:t>宿題を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しませんでした</a:t>
                      </a:r>
                      <a:r>
                        <a:rPr lang="ja-JP" altLang="en-US" sz="2000" u="none" strike="noStrike" dirty="0">
                          <a:effectLst/>
                        </a:rPr>
                        <a:t>。 </a:t>
                      </a:r>
                      <a:endParaRPr lang="ja-JP" altLang="en-US" sz="2000" b="0" i="0" u="none" strike="noStrike" dirty="0">
                        <a:solidFill>
                          <a:srgbClr val="464646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12483628"/>
                  </a:ext>
                </a:extLst>
              </a:tr>
              <a:tr h="399187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 did the homework yesterday.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 did not do the homework yesterday.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54302764"/>
                  </a:ext>
                </a:extLst>
              </a:tr>
              <a:tr h="39918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present perfect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私は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もう</a:t>
                      </a:r>
                      <a:r>
                        <a:rPr lang="ja-JP" altLang="en-US" sz="2000" u="none" strike="noStrike" dirty="0">
                          <a:effectLst/>
                        </a:rPr>
                        <a:t>宿題を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しました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endParaRPr lang="ja-JP" altLang="en-US" sz="2000" b="0" i="0" u="none" strike="noStrike" dirty="0">
                        <a:solidFill>
                          <a:srgbClr val="464646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私は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まだ</a:t>
                      </a:r>
                      <a:r>
                        <a:rPr lang="ja-JP" altLang="en-US" sz="2000" u="none" strike="noStrike" dirty="0">
                          <a:effectLst/>
                        </a:rPr>
                        <a:t>宿題を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していません</a:t>
                      </a:r>
                      <a:r>
                        <a:rPr lang="ja-JP" altLang="en-US" sz="2000" u="none" strike="noStrike" dirty="0">
                          <a:effectLst/>
                        </a:rPr>
                        <a:t>。 </a:t>
                      </a:r>
                      <a:endParaRPr lang="ja-JP" altLang="en-US" sz="2000" b="0" i="0" u="none" strike="noStrike" dirty="0">
                        <a:solidFill>
                          <a:srgbClr val="464646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9668234"/>
                  </a:ext>
                </a:extLst>
              </a:tr>
              <a:tr h="31935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 have already done the homework.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 have not done the homework yet.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1445929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8400"/>
            <a:ext cx="7408333" cy="3687763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まだ </a:t>
            </a:r>
            <a:r>
              <a:rPr lang="en-US" altLang="ja-JP" dirty="0"/>
              <a:t>〜 </a:t>
            </a:r>
            <a:r>
              <a:rPr lang="ja-JP" altLang="en-US" dirty="0"/>
              <a:t>ていません </a:t>
            </a:r>
            <a:r>
              <a:rPr lang="en-US" dirty="0"/>
              <a:t>have not . . . yet</a:t>
            </a:r>
          </a:p>
          <a:p>
            <a:r>
              <a:rPr lang="en-US" dirty="0"/>
              <a:t>This use of </a:t>
            </a:r>
            <a:r>
              <a:rPr lang="ja-JP" altLang="en-US" dirty="0"/>
              <a:t>ている </a:t>
            </a:r>
            <a:r>
              <a:rPr lang="en-US" dirty="0"/>
              <a:t>can be found both with verbs describing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and with verbs describing </a:t>
            </a:r>
            <a:r>
              <a:rPr lang="en-US" dirty="0">
                <a:solidFill>
                  <a:srgbClr val="FF0000"/>
                </a:solidFill>
              </a:rPr>
              <a:t>activities</a:t>
            </a:r>
            <a:r>
              <a:rPr lang="en-US" dirty="0"/>
              <a:t>, as defined in Lesson 7.</a:t>
            </a:r>
          </a:p>
          <a:p>
            <a:endParaRPr lang="en-US" dirty="0"/>
          </a:p>
          <a:p>
            <a:r>
              <a:rPr lang="ja-JP" altLang="en-US" dirty="0"/>
              <a:t>スーさんはまだ起きていません。 </a:t>
            </a:r>
            <a:r>
              <a:rPr lang="en-US" altLang="ja-JP" dirty="0"/>
              <a:t>(</a:t>
            </a:r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)</a:t>
            </a:r>
          </a:p>
          <a:p>
            <a:r>
              <a:rPr lang="en-US" dirty="0"/>
              <a:t>Sue has not woken up yet.</a:t>
            </a:r>
          </a:p>
          <a:p>
            <a:pPr marL="0" indent="0">
              <a:buNone/>
            </a:pPr>
            <a:r>
              <a:rPr lang="en-US" dirty="0"/>
              <a:t>  </a:t>
            </a:r>
          </a:p>
          <a:p>
            <a:r>
              <a:rPr lang="ja-JP" altLang="en-US" dirty="0"/>
              <a:t>私はまだ昼ご飯を食べていません。 </a:t>
            </a:r>
            <a:r>
              <a:rPr lang="en-US" altLang="ja-JP" dirty="0"/>
              <a:t>(</a:t>
            </a:r>
            <a:r>
              <a:rPr lang="en-US" dirty="0">
                <a:solidFill>
                  <a:srgbClr val="FF0000"/>
                </a:solidFill>
              </a:rPr>
              <a:t>activity</a:t>
            </a:r>
            <a:r>
              <a:rPr lang="en-US" dirty="0"/>
              <a:t>)</a:t>
            </a:r>
          </a:p>
          <a:p>
            <a:r>
              <a:rPr lang="en-US" dirty="0"/>
              <a:t>I haven't eaten lunch yet.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</a:t>
            </a:r>
            <a:r>
              <a:rPr lang="ja-JP" altLang="en-US" dirty="0"/>
              <a:t>まだ～ていません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2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in Lesson 6 that </a:t>
            </a:r>
            <a:r>
              <a:rPr lang="ja-JP" altLang="en-US" dirty="0"/>
              <a:t>から </a:t>
            </a:r>
            <a:r>
              <a:rPr lang="en-US" dirty="0"/>
              <a:t>added to a sentence means "because."</a:t>
            </a:r>
          </a:p>
          <a:p>
            <a:endParaRPr lang="en-US" dirty="0"/>
          </a:p>
          <a:p>
            <a:r>
              <a:rPr lang="ja-JP" altLang="en-US" dirty="0"/>
              <a:t>私は朝ご飯を食べませんでした。 忙しかったです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。</a:t>
            </a:r>
          </a:p>
          <a:p>
            <a:r>
              <a:rPr lang="en-US" dirty="0"/>
              <a:t>I didn't have breakfast. (Because) I was busy.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2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en-US" dirty="0"/>
              <a:t>In this lesson, we learn to incorporate the explanation clauses in the statements themselves, rather than adding them as separate sentences. </a:t>
            </a:r>
          </a:p>
          <a:p>
            <a:r>
              <a:rPr lang="en-US" dirty="0"/>
              <a:t>You can simply transpose the "explanation+ </a:t>
            </a:r>
            <a:r>
              <a:rPr lang="ja-JP" altLang="en-US" dirty="0"/>
              <a:t>から </a:t>
            </a:r>
            <a:r>
              <a:rPr lang="en-US" altLang="ja-JP" dirty="0"/>
              <a:t>" </a:t>
            </a:r>
            <a:r>
              <a:rPr lang="en-US" dirty="0"/>
              <a:t>sequence to the beginning of a sentence for which the explanation is offered.</a:t>
            </a:r>
          </a:p>
          <a:p>
            <a:endParaRPr lang="en-US" dirty="0"/>
          </a:p>
          <a:p>
            <a:r>
              <a:rPr lang="en-US" dirty="0"/>
              <a:t>(explanation) </a:t>
            </a:r>
            <a:r>
              <a:rPr lang="ja-JP" altLang="en-US" dirty="0">
                <a:solidFill>
                  <a:srgbClr val="FF0000"/>
                </a:solidFill>
              </a:rPr>
              <a:t>から </a:t>
            </a:r>
            <a:r>
              <a:rPr lang="ja-JP" altLang="en-US" dirty="0"/>
              <a:t>、 </a:t>
            </a:r>
            <a:r>
              <a:rPr lang="en-US" altLang="ja-JP" dirty="0"/>
              <a:t>(</a:t>
            </a:r>
            <a:r>
              <a:rPr lang="en-US" dirty="0"/>
              <a:t>situation) 。</a:t>
            </a:r>
          </a:p>
          <a:p>
            <a:pPr lvl="1"/>
            <a:r>
              <a:rPr lang="en-US" dirty="0"/>
              <a:t>= (situation), because (explanation).</a:t>
            </a:r>
          </a:p>
          <a:p>
            <a:pPr lvl="1"/>
            <a:r>
              <a:rPr lang="en-US" dirty="0"/>
              <a:t>= (explanation), therefore, (situation).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2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752600"/>
            <a:ext cx="8077201" cy="4373563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あした試験がある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、私は今晩勉強します。</a:t>
            </a:r>
          </a:p>
          <a:p>
            <a:r>
              <a:rPr lang="en-US" dirty="0"/>
              <a:t>I will study this evening, because we will have an exam tomorrow.</a:t>
            </a:r>
          </a:p>
          <a:p>
            <a:r>
              <a:rPr lang="en-US" dirty="0"/>
              <a:t>( ＝ We will have an exam tomorrow, therefore, I will study this evening.)</a:t>
            </a:r>
          </a:p>
          <a:p>
            <a:endParaRPr lang="en-US" dirty="0"/>
          </a:p>
          <a:p>
            <a:r>
              <a:rPr lang="ja-JP" altLang="en-US" dirty="0"/>
              <a:t>寒かった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、出かけませんでした。</a:t>
            </a:r>
          </a:p>
          <a:p>
            <a:r>
              <a:rPr lang="en-US" dirty="0"/>
              <a:t>We didn't go out, because it was cold.</a:t>
            </a:r>
          </a:p>
          <a:p>
            <a:r>
              <a:rPr lang="en-US" dirty="0"/>
              <a:t>(=It was cold, therefore, I didn't go out.)</a:t>
            </a:r>
          </a:p>
          <a:p>
            <a:endParaRPr lang="en-US" dirty="0"/>
          </a:p>
          <a:p>
            <a:r>
              <a:rPr lang="en-US" dirty="0"/>
              <a:t>Note that the resulting order of elements resembles that of a "therefore" sentence more closely than that of a "because" clause in English.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8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52600"/>
            <a:ext cx="8000999" cy="4373563"/>
          </a:xfrm>
        </p:spPr>
        <p:txBody>
          <a:bodyPr>
            <a:normAutofit/>
          </a:bodyPr>
          <a:lstStyle/>
          <a:p>
            <a:r>
              <a:rPr lang="en-US" dirty="0"/>
              <a:t>Before the conjunction </a:t>
            </a:r>
            <a:r>
              <a:rPr lang="ja-JP" altLang="en-US" dirty="0"/>
              <a:t>から </a:t>
            </a:r>
            <a:r>
              <a:rPr lang="en-US" altLang="ja-JP" dirty="0"/>
              <a:t>, </a:t>
            </a:r>
            <a:r>
              <a:rPr lang="en-US" dirty="0"/>
              <a:t>you find both the long and short forms. </a:t>
            </a:r>
          </a:p>
          <a:p>
            <a:r>
              <a:rPr lang="ja-JP" altLang="en-US" dirty="0"/>
              <a:t>あした試験が</a:t>
            </a:r>
            <a:r>
              <a:rPr lang="ja-JP" altLang="en-US" dirty="0">
                <a:highlight>
                  <a:srgbClr val="FFFF00"/>
                </a:highlight>
              </a:rPr>
              <a:t>ある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、私は今晩勉強します。</a:t>
            </a:r>
          </a:p>
          <a:p>
            <a:r>
              <a:rPr lang="ja-JP" altLang="en-US" dirty="0"/>
              <a:t>あした試験が</a:t>
            </a:r>
            <a:r>
              <a:rPr lang="ja-JP" altLang="en-US" dirty="0">
                <a:highlight>
                  <a:srgbClr val="FFFF00"/>
                </a:highlight>
              </a:rPr>
              <a:t>あります</a:t>
            </a:r>
            <a:r>
              <a:rPr lang="ja-JP" altLang="en-US" dirty="0"/>
              <a:t>から、私は今晩勉強します。</a:t>
            </a:r>
          </a:p>
          <a:p>
            <a:r>
              <a:rPr lang="ja-JP" altLang="en-US" dirty="0">
                <a:highlight>
                  <a:srgbClr val="FFFF00"/>
                </a:highlight>
              </a:rPr>
              <a:t>寒かった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、出かけませんでした。</a:t>
            </a:r>
          </a:p>
          <a:p>
            <a:r>
              <a:rPr lang="ja-JP" altLang="en-US" dirty="0">
                <a:highlight>
                  <a:srgbClr val="FFFF00"/>
                </a:highlight>
              </a:rPr>
              <a:t>寒かったです</a:t>
            </a:r>
            <a:r>
              <a:rPr lang="ja-JP" altLang="en-US" dirty="0"/>
              <a:t>から、出かけませんでした。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8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752600"/>
            <a:ext cx="8000999" cy="4373563"/>
          </a:xfrm>
        </p:spPr>
        <p:txBody>
          <a:bodyPr>
            <a:normAutofit/>
          </a:bodyPr>
          <a:lstStyle/>
          <a:p>
            <a:r>
              <a:rPr lang="en-US" dirty="0"/>
              <a:t>The long form before </a:t>
            </a:r>
            <a:r>
              <a:rPr lang="ja-JP" altLang="en-US" dirty="0"/>
              <a:t>から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more polite</a:t>
            </a:r>
            <a:r>
              <a:rPr lang="en-US" dirty="0"/>
              <a:t>, and is frequently found in </a:t>
            </a:r>
            <a:r>
              <a:rPr lang="en-US" dirty="0">
                <a:solidFill>
                  <a:srgbClr val="FF0000"/>
                </a:solidFill>
              </a:rPr>
              <a:t>request and suggestion sentences</a:t>
            </a:r>
            <a:r>
              <a:rPr lang="en-US" dirty="0"/>
              <a:t>.</a:t>
            </a:r>
          </a:p>
          <a:p>
            <a:r>
              <a:rPr lang="ja-JP" altLang="en-US" dirty="0"/>
              <a:t>かぶきの切符が</a:t>
            </a:r>
            <a:r>
              <a:rPr lang="ja-JP" altLang="en-US" dirty="0">
                <a:highlight>
                  <a:srgbClr val="FFFF00"/>
                </a:highlight>
              </a:rPr>
              <a:t>あります</a:t>
            </a:r>
            <a:r>
              <a:rPr lang="ja-JP" altLang="en-US" dirty="0">
                <a:solidFill>
                  <a:srgbClr val="FF0000"/>
                </a:solidFill>
              </a:rPr>
              <a:t>から</a:t>
            </a:r>
            <a:r>
              <a:rPr lang="ja-JP" altLang="en-US" dirty="0"/>
              <a:t>、一緒に見に行きましょう。</a:t>
            </a:r>
          </a:p>
          <a:p>
            <a:r>
              <a:rPr lang="en-US" dirty="0"/>
              <a:t>Let's go to see Kabuki. I have tickets.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  <p:pic>
        <p:nvPicPr>
          <p:cNvPr id="5" name="Picture 4" descr="A store front at night&#10;&#10;Description automatically generated">
            <a:extLst>
              <a:ext uri="{FF2B5EF4-FFF2-40B4-BE49-F238E27FC236}">
                <a16:creationId xmlns:a16="http://schemas.microsoft.com/office/drawing/2014/main" id="{C7156105-37A6-48DC-ADA8-612BF4E6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02628" y="3465754"/>
            <a:ext cx="3526972" cy="2976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2C15B-51BE-470F-8922-495435F6037C}"/>
              </a:ext>
            </a:extLst>
          </p:cNvPr>
          <p:cNvSpPr txBox="1"/>
          <p:nvPr/>
        </p:nvSpPr>
        <p:spPr>
          <a:xfrm>
            <a:off x="5334000" y="633500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ja.wikipedia.org/wiki/%E6%AD%8C%E8%88%9E%E4%BC%8E%E7%94%BA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8" name="Picture 7" descr="A picture containing room, food, shirt&#10;&#10;Description automatically generated">
            <a:extLst>
              <a:ext uri="{FF2B5EF4-FFF2-40B4-BE49-F238E27FC236}">
                <a16:creationId xmlns:a16="http://schemas.microsoft.com/office/drawing/2014/main" id="{43EB5382-67E4-4425-AA28-B64BF8B02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25563"/>
            <a:ext cx="1859318" cy="22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long form before </a:t>
            </a:r>
            <a:r>
              <a:rPr lang="ja-JP" altLang="en-US" dirty="0"/>
              <a:t>から </a:t>
            </a:r>
            <a:r>
              <a:rPr lang="en-US" dirty="0"/>
              <a:t>is inappropriate when the entire sentence ends in a short form, however. Thus it is inappropriate to say</a:t>
            </a:r>
          </a:p>
          <a:p>
            <a:r>
              <a:rPr lang="en-US" altLang="ja-JP" dirty="0"/>
              <a:t>X</a:t>
            </a:r>
            <a:r>
              <a:rPr lang="en-US" dirty="0"/>
              <a:t> </a:t>
            </a:r>
            <a:r>
              <a:rPr lang="ja-JP" altLang="en-US" dirty="0"/>
              <a:t>寒かった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から、出かけなかった。 </a:t>
            </a:r>
            <a:r>
              <a:rPr lang="en-US" altLang="ja-JP" dirty="0"/>
              <a:t>(</a:t>
            </a:r>
            <a:r>
              <a:rPr lang="en-US" dirty="0">
                <a:solidFill>
                  <a:srgbClr val="FF0000"/>
                </a:solidFill>
              </a:rPr>
              <a:t>inappropriate</a:t>
            </a:r>
            <a:r>
              <a:rPr lang="en-US" dirty="0"/>
              <a:t>)</a:t>
            </a:r>
          </a:p>
          <a:p>
            <a:endParaRPr lang="ja-JP" altLang="en-US" dirty="0"/>
          </a:p>
          <a:p>
            <a:r>
              <a:rPr lang="en-US" dirty="0"/>
              <a:t>O</a:t>
            </a:r>
            <a:r>
              <a:rPr lang="ja-JP" altLang="en-US" dirty="0"/>
              <a:t>寒かったですから、出かけませんでした。</a:t>
            </a:r>
            <a:endParaRPr lang="en-US" altLang="ja-JP" dirty="0"/>
          </a:p>
          <a:p>
            <a:r>
              <a:rPr lang="en-US" dirty="0"/>
              <a:t>O</a:t>
            </a:r>
            <a:r>
              <a:rPr lang="ja-JP" altLang="en-US" dirty="0"/>
              <a:t>寒かったから、出かけなかった。</a:t>
            </a:r>
            <a:endParaRPr lang="en-US" altLang="ja-JP" dirty="0"/>
          </a:p>
          <a:p>
            <a:r>
              <a:rPr lang="en-US" dirty="0"/>
              <a:t>O</a:t>
            </a:r>
            <a:r>
              <a:rPr lang="ja-JP" altLang="en-US" dirty="0"/>
              <a:t>寒かったから、出かけませんでした。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78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reading.</a:t>
            </a:r>
          </a:p>
          <a:p>
            <a:r>
              <a:rPr lang="en-US" dirty="0">
                <a:hlinkClick r:id="rId2"/>
              </a:rPr>
              <a:t>What is the difference between </a:t>
            </a:r>
            <a:r>
              <a:rPr lang="ja-JP" altLang="en-US" dirty="0">
                <a:hlinkClick r:id="rId2"/>
              </a:rPr>
              <a:t>から </a:t>
            </a:r>
            <a:r>
              <a:rPr lang="en-US" dirty="0">
                <a:hlinkClick r:id="rId2"/>
              </a:rPr>
              <a:t>and </a:t>
            </a:r>
            <a:r>
              <a:rPr lang="ja-JP" altLang="en-US" dirty="0">
                <a:hlinkClick r:id="rId2"/>
              </a:rPr>
              <a:t>ので</a:t>
            </a:r>
            <a:r>
              <a:rPr lang="en-US" altLang="ja-JP" dirty="0">
                <a:hlinkClick r:id="rId2"/>
              </a:rPr>
              <a:t>?</a:t>
            </a:r>
            <a:endParaRPr lang="ja-JP" alt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～から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8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5535FB-4D3E-4886-B80C-895FFA016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3BDE2-EDBC-405E-89DC-A09313F9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EB0F-9958-4B1B-8AB5-8BC13FF6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96200" cy="50836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913872-D54F-4E54-A9FF-341CF6FA8717}"/>
              </a:ext>
            </a:extLst>
          </p:cNvPr>
          <p:cNvGrpSpPr/>
          <p:nvPr/>
        </p:nvGrpSpPr>
        <p:grpSpPr>
          <a:xfrm>
            <a:off x="900347" y="2094780"/>
            <a:ext cx="4546600" cy="453348"/>
            <a:chOff x="-2590800" y="1371600"/>
            <a:chExt cx="2362200" cy="914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2CC70C-F446-45DF-95B4-B96D17A8D688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54687F-9A15-497D-85A3-14225875D22A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1BA25C-F841-45C6-896E-7121FDCFAD4C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42F43E-A7DD-4E43-89DA-9A6B1AE0FB8E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1BDDACE-2EF5-47C9-8747-B6500005263C}"/>
              </a:ext>
            </a:extLst>
          </p:cNvPr>
          <p:cNvSpPr/>
          <p:nvPr/>
        </p:nvSpPr>
        <p:spPr>
          <a:xfrm>
            <a:off x="5791200" y="1255387"/>
            <a:ext cx="2895600" cy="728472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/>
              <a:t>replace </a:t>
            </a:r>
            <a:r>
              <a:rPr lang="ja-JP" altLang="en-US" sz="2000" dirty="0">
                <a:solidFill>
                  <a:srgbClr val="FF0000"/>
                </a:solidFill>
              </a:rPr>
              <a:t>て／で</a:t>
            </a:r>
            <a:r>
              <a:rPr lang="ja-JP" altLang="en-US" sz="2000" dirty="0"/>
              <a:t> </a:t>
            </a:r>
            <a:r>
              <a:rPr lang="en-US" sz="2000" dirty="0"/>
              <a:t>in </a:t>
            </a:r>
            <a:r>
              <a:rPr lang="en-US" sz="2000" dirty="0" err="1"/>
              <a:t>te</a:t>
            </a:r>
            <a:r>
              <a:rPr lang="en-US" sz="2000" dirty="0"/>
              <a:t>-forms with </a:t>
            </a:r>
            <a:r>
              <a:rPr lang="ja-JP" altLang="en-US" sz="2000" dirty="0">
                <a:solidFill>
                  <a:srgbClr val="FF0000"/>
                </a:solidFill>
              </a:rPr>
              <a:t>た／だ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1BB485-98D8-423B-BC39-39F6C5E94DB5}"/>
              </a:ext>
            </a:extLst>
          </p:cNvPr>
          <p:cNvGrpSpPr/>
          <p:nvPr/>
        </p:nvGrpSpPr>
        <p:grpSpPr>
          <a:xfrm>
            <a:off x="863600" y="4572000"/>
            <a:ext cx="4546600" cy="546264"/>
            <a:chOff x="-2590800" y="1371600"/>
            <a:chExt cx="2362200" cy="9144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375892-9090-476D-AEF9-48E5A35FE217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BC19A4-2311-4FC9-A1B6-DA2F0A0B797D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0E7A1-E489-4DAF-9942-EB0E134A4D7B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BF052-05B0-439D-9A36-ED0E3F053A52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FB23732-F8B6-44A6-948B-0F2A5B5200D7}"/>
              </a:ext>
            </a:extLst>
          </p:cNvPr>
          <p:cNvSpPr/>
          <p:nvPr/>
        </p:nvSpPr>
        <p:spPr>
          <a:xfrm>
            <a:off x="5791200" y="3429000"/>
            <a:ext cx="3124197" cy="957071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/>
              <a:t>replace </a:t>
            </a:r>
            <a:r>
              <a:rPr lang="ja-JP" altLang="en-US" sz="2000" dirty="0"/>
              <a:t>い </a:t>
            </a:r>
            <a:r>
              <a:rPr lang="en-US" sz="2000" dirty="0"/>
              <a:t>in the present tense negative </a:t>
            </a:r>
            <a:r>
              <a:rPr lang="ja-JP" altLang="en-US" sz="2000" dirty="0"/>
              <a:t>な</a:t>
            </a:r>
            <a:r>
              <a:rPr lang="ja-JP" altLang="en-US" sz="2000" dirty="0">
                <a:solidFill>
                  <a:srgbClr val="FF0000"/>
                </a:solidFill>
              </a:rPr>
              <a:t>い</a:t>
            </a:r>
            <a:r>
              <a:rPr lang="ja-JP" altLang="en-US" sz="2000" dirty="0"/>
              <a:t> </a:t>
            </a:r>
            <a:r>
              <a:rPr lang="en-US" sz="2000" dirty="0"/>
              <a:t>with </a:t>
            </a:r>
            <a:r>
              <a:rPr lang="ja-JP" altLang="en-US" sz="2000" dirty="0">
                <a:solidFill>
                  <a:srgbClr val="FF0000"/>
                </a:solidFill>
              </a:rPr>
              <a:t>かった</a:t>
            </a:r>
            <a:r>
              <a:rPr lang="ja-JP" altLang="en-US" sz="2000" dirty="0"/>
              <a:t> </a:t>
            </a:r>
            <a:r>
              <a:rPr lang="en-US" altLang="ja-JP" sz="2000" dirty="0"/>
              <a:t>.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E66F4-0A1D-4DE9-AEE9-4CFE83EA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937F4-A991-428B-8C09-3F6A8B784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青い 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723148-8403-4C3C-BDD2-8CBC1CBCEE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0823" y="3429000"/>
            <a:ext cx="2693605" cy="26971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25C9DD-461F-42A6-A7EA-A99838501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赤い </a:t>
            </a:r>
            <a:endParaRPr kumimoji="1" lang="ja-JP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9BA17F-0FEE-45A1-A15C-1E13723656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09572" y="3429000"/>
            <a:ext cx="2693605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9AD667-24D3-42DF-BAC6-8BCE3893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D3325-31FB-4604-8601-B08CB33F1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黒い 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702A06-9F0A-42A0-B7A3-EFA611091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0823" y="3429000"/>
            <a:ext cx="2693605" cy="269716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2B4E8-C920-416A-808F-9FAF89010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白い 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CBEE6B-7D3A-466D-953C-CC034B415A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09572" y="3429000"/>
            <a:ext cx="2693605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63874-D3A7-4FDB-85BC-ACBC9DE9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56406-2981-4408-B40D-D10A7E2C9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黄色い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CFAC94-8D3D-4F7B-96BD-2D957B2F4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オレンジ色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14E7D6-B0D4-42F0-A750-D652037509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22" y="3540126"/>
            <a:ext cx="3477249" cy="2591738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63F1AF4-964B-4097-9479-C794FED285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9" y="3429000"/>
            <a:ext cx="3271520" cy="2438400"/>
          </a:xfrm>
        </p:spPr>
      </p:pic>
    </p:spTree>
    <p:extLst>
      <p:ext uri="{BB962C8B-B14F-4D97-AF65-F5344CB8AC3E}">
        <p14:creationId xmlns:p14="http://schemas.microsoft.com/office/powerpoint/2010/main" val="750478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BAC8AA-8BBD-40C6-9D01-AEA0F400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E140D-C37D-48C1-8887-CBBC539B4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緑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6B30F7-0502-49A8-AEA9-EFF2260AE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3800"/>
            <a:ext cx="2815723" cy="20986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8C8AF-1B23-4AFE-BCEC-090F2F82B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紫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D3E2FB-933E-4201-86C4-304F2DA4CF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66" y="3317876"/>
            <a:ext cx="3744384" cy="2808288"/>
          </a:xfrm>
        </p:spPr>
      </p:pic>
    </p:spTree>
    <p:extLst>
      <p:ext uri="{BB962C8B-B14F-4D97-AF65-F5344CB8AC3E}">
        <p14:creationId xmlns:p14="http://schemas.microsoft.com/office/powerpoint/2010/main" val="750722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FCD63E-6B02-4C47-81C8-D1B7E5BF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639762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CD85E-2FC9-4E00-842C-DDFE079E3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65B8-D617-45BA-BA41-89EADE4E2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B56849-2230-4743-9763-6FD9C051AE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DED5B62-537E-4E94-B2C6-DEB474F181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1AE902-3FF9-4439-82E4-FB0F779B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8" y="978090"/>
            <a:ext cx="8720183" cy="58656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8BE0B3-55BE-400E-9F45-F78742CBFAE3}"/>
              </a:ext>
            </a:extLst>
          </p:cNvPr>
          <p:cNvSpPr/>
          <p:nvPr/>
        </p:nvSpPr>
        <p:spPr>
          <a:xfrm>
            <a:off x="6556121" y="338328"/>
            <a:ext cx="23759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hlinkClick r:id="rId3"/>
              </a:rPr>
              <a:t>http://happylilac.net/kotoba-iro.pdf</a:t>
            </a:r>
            <a:r>
              <a:rPr lang="ja-JP" altLang="en-US" sz="110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587611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F3D3-4CAC-4879-8B9A-7B9145160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639762"/>
          </a:xfrm>
        </p:spPr>
        <p:txBody>
          <a:bodyPr>
            <a:normAutofit fontScale="90000"/>
          </a:bodyPr>
          <a:lstStyle/>
          <a:p>
            <a:r>
              <a:rPr kumimoji="1" lang="ja-JP" altLang="en-US" sz="4000" dirty="0"/>
              <a:t>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48B5A-05A2-41F4-A2B2-FF226825E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7C321-8446-416B-A3FA-137687118F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D4E99-D950-406B-981F-62FB179F9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C9EE9-4138-4577-A302-D41E3AF9B1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4BC2E-260E-4C9E-AE6D-C37760BF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44167"/>
            <a:ext cx="86868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4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F005-086D-4979-880C-52F79F47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7CD8-7964-409C-87C5-CB3E92F93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21F7E-F676-4836-9F22-620C2D9092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40666-A677-417E-984C-3BD7F44CB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EB657-E5A0-4571-BCA5-BC5949C877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E950-4C90-4F96-BD0E-A7853EF8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4937"/>
            <a:ext cx="868680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95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F50B-2C30-470B-B3E8-93100A6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62EBFC-1D20-41FD-B84B-3A9B9BB39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18" y="990600"/>
            <a:ext cx="5323682" cy="424656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3E6D3-20E2-43A0-BFAB-3782FA311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4400" y="5026385"/>
            <a:ext cx="5715000" cy="1127510"/>
          </a:xfrm>
        </p:spPr>
        <p:txBody>
          <a:bodyPr>
            <a:normAutofit/>
          </a:bodyPr>
          <a:lstStyle/>
          <a:p>
            <a:r>
              <a:rPr kumimoji="1" lang="en-US" altLang="ja-JP" sz="3200" dirty="0"/>
              <a:t>Green light is called </a:t>
            </a:r>
            <a:r>
              <a:rPr kumimoji="1" lang="ja-JP" altLang="en-US" sz="3200" dirty="0">
                <a:solidFill>
                  <a:srgbClr val="0070C0"/>
                </a:solidFill>
              </a:rPr>
              <a:t>青</a:t>
            </a:r>
            <a:r>
              <a:rPr kumimoji="1" lang="ja-JP" altLang="en-US" sz="3200" dirty="0"/>
              <a:t>信号</a:t>
            </a:r>
            <a:r>
              <a:rPr kumimoji="1" lang="en-US" altLang="ja-JP" sz="3200" dirty="0"/>
              <a:t> in Japanese traffic lights.</a:t>
            </a:r>
            <a:endParaRPr kumimoji="1" lang="ja-JP" altLang="en-US" sz="3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D05DE-B40C-4CDA-AD3B-3A66916E4535}"/>
              </a:ext>
            </a:extLst>
          </p:cNvPr>
          <p:cNvSpPr/>
          <p:nvPr/>
        </p:nvSpPr>
        <p:spPr>
          <a:xfrm>
            <a:off x="2438400" y="3271834"/>
            <a:ext cx="411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00B050"/>
                </a:solidFill>
              </a:rPr>
              <a:t>Green </a:t>
            </a:r>
            <a:r>
              <a:rPr lang="en-US" altLang="ja-JP" sz="3200" b="1" dirty="0"/>
              <a:t>– </a:t>
            </a:r>
            <a:r>
              <a:rPr lang="en-US" altLang="ja-JP" sz="3200" b="1" dirty="0">
                <a:solidFill>
                  <a:srgbClr val="FFFF00"/>
                </a:solidFill>
              </a:rPr>
              <a:t>yellow</a:t>
            </a:r>
            <a:r>
              <a:rPr lang="en-US" altLang="ja-JP" sz="3200" b="1" dirty="0">
                <a:solidFill>
                  <a:srgbClr val="FFC000"/>
                </a:solidFill>
              </a:rPr>
              <a:t> </a:t>
            </a:r>
            <a:r>
              <a:rPr lang="en-US" altLang="ja-JP" sz="3200" b="1" dirty="0"/>
              <a:t>- </a:t>
            </a:r>
            <a:r>
              <a:rPr lang="en-US" altLang="ja-JP" sz="3200" b="1" dirty="0">
                <a:solidFill>
                  <a:srgbClr val="FF0000"/>
                </a:solidFill>
              </a:rPr>
              <a:t>red</a:t>
            </a:r>
          </a:p>
          <a:p>
            <a:r>
              <a:rPr lang="ja-JP" altLang="en-US" sz="3200" b="1" dirty="0">
                <a:solidFill>
                  <a:srgbClr val="00B050"/>
                </a:solidFill>
              </a:rPr>
              <a:t>青</a:t>
            </a:r>
            <a:r>
              <a:rPr lang="ja-JP" altLang="en-US" sz="3200" b="1" dirty="0"/>
              <a:t>          </a:t>
            </a:r>
            <a:r>
              <a:rPr lang="ja-JP" altLang="en-US" sz="3200" b="1" dirty="0">
                <a:solidFill>
                  <a:srgbClr val="FFFF00"/>
                </a:solidFill>
              </a:rPr>
              <a:t>黄</a:t>
            </a:r>
            <a:r>
              <a:rPr lang="ja-JP" altLang="en-US" sz="3200" b="1" dirty="0"/>
              <a:t>            </a:t>
            </a:r>
            <a:r>
              <a:rPr lang="ja-JP" altLang="en-US" sz="3200" b="1" dirty="0">
                <a:solidFill>
                  <a:srgbClr val="FF0000"/>
                </a:solidFill>
              </a:rPr>
              <a:t>赤</a:t>
            </a:r>
          </a:p>
        </p:txBody>
      </p:sp>
    </p:spTree>
    <p:extLst>
      <p:ext uri="{BB962C8B-B14F-4D97-AF65-F5344CB8AC3E}">
        <p14:creationId xmlns:p14="http://schemas.microsoft.com/office/powerpoint/2010/main" val="2170004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774D13-42B1-44C9-AEBC-F69FD9A2F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56" y="2674938"/>
            <a:ext cx="2443226" cy="3451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44173-9FAC-4D68-BB99-2F7D3286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D7DA3-1103-439C-ADBA-2242D9A31F3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0600" y="2133600"/>
            <a:ext cx="3822700" cy="639762"/>
          </a:xfrm>
        </p:spPr>
        <p:txBody>
          <a:bodyPr/>
          <a:lstStyle/>
          <a:p>
            <a:r>
              <a:rPr kumimoji="1" lang="ja-JP" altLang="en-US" dirty="0"/>
              <a:t>赤ちゃん　（</a:t>
            </a:r>
            <a:r>
              <a:rPr kumimoji="1" lang="en-US" altLang="ja-JP" dirty="0"/>
              <a:t>baby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6284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A49B0-D32F-47E7-A8D8-418B8F69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hlinkClick r:id="rId2"/>
              </a:rPr>
              <a:t>紅白歌合戦</a:t>
            </a:r>
            <a:r>
              <a:rPr kumimoji="1" lang="ja-JP" altLang="en-US" dirty="0"/>
              <a:t>（</a:t>
            </a:r>
            <a:r>
              <a:rPr lang="ja-JP" altLang="en-US" dirty="0"/>
              <a:t>こうはくうたがっせん）　</a:t>
            </a:r>
            <a:r>
              <a:rPr lang="en-US" altLang="ja-JP" i="1" dirty="0"/>
              <a:t>NHK Red and White Song Battle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2C5143-4CEC-4519-8084-B8D5E7FA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</a:t>
            </a:r>
          </a:p>
        </p:txBody>
      </p:sp>
    </p:spTree>
    <p:extLst>
      <p:ext uri="{BB962C8B-B14F-4D97-AF65-F5344CB8AC3E}">
        <p14:creationId xmlns:p14="http://schemas.microsoft.com/office/powerpoint/2010/main" val="310745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5535FB-4D3E-4886-B80C-895FFA016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3BDE2-EDBC-405E-89DC-A09313F9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EB0F-9958-4B1B-8AB5-8BC13FF6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96200" cy="50836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913872-D54F-4E54-A9FF-341CF6FA8717}"/>
              </a:ext>
            </a:extLst>
          </p:cNvPr>
          <p:cNvGrpSpPr/>
          <p:nvPr/>
        </p:nvGrpSpPr>
        <p:grpSpPr>
          <a:xfrm>
            <a:off x="872067" y="2521877"/>
            <a:ext cx="4546600" cy="449924"/>
            <a:chOff x="-2590800" y="1371600"/>
            <a:chExt cx="2362200" cy="914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2CC70C-F446-45DF-95B4-B96D17A8D688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54687F-9A15-497D-85A3-14225875D22A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1BA25C-F841-45C6-896E-7121FDCFAD4C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42F43E-A7DD-4E43-89DA-9A6B1AE0FB8E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1BDDACE-2EF5-47C9-8747-B6500005263C}"/>
              </a:ext>
            </a:extLst>
          </p:cNvPr>
          <p:cNvSpPr/>
          <p:nvPr/>
        </p:nvSpPr>
        <p:spPr>
          <a:xfrm>
            <a:off x="5572812" y="1692230"/>
            <a:ext cx="2895600" cy="728472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drop the final </a:t>
            </a:r>
            <a:r>
              <a:rPr lang="ja-JP" altLang="en-US" sz="2000" dirty="0">
                <a:solidFill>
                  <a:srgbClr val="FF0000"/>
                </a:solidFill>
              </a:rPr>
              <a:t>です</a:t>
            </a:r>
            <a:r>
              <a:rPr lang="ja-JP" altLang="en-US" sz="2000" dirty="0"/>
              <a:t> </a:t>
            </a:r>
            <a:r>
              <a:rPr lang="en-US" sz="2000" dirty="0"/>
              <a:t>in the long forms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1BB485-98D8-423B-BC39-39F6C5E94DB5}"/>
              </a:ext>
            </a:extLst>
          </p:cNvPr>
          <p:cNvGrpSpPr/>
          <p:nvPr/>
        </p:nvGrpSpPr>
        <p:grpSpPr>
          <a:xfrm>
            <a:off x="914400" y="5022383"/>
            <a:ext cx="4546600" cy="1356626"/>
            <a:chOff x="-2590800" y="1371600"/>
            <a:chExt cx="2362200" cy="9144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375892-9090-476D-AEF9-48E5A35FE217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BC19A4-2311-4FC9-A1B6-DA2F0A0B797D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0E7A1-E489-4DAF-9942-EB0E134A4D7B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BBF052-05B0-439D-9A36-ED0E3F053A52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FB23732-F8B6-44A6-948B-0F2A5B5200D7}"/>
              </a:ext>
            </a:extLst>
          </p:cNvPr>
          <p:cNvSpPr/>
          <p:nvPr/>
        </p:nvSpPr>
        <p:spPr>
          <a:xfrm>
            <a:off x="5444070" y="3837204"/>
            <a:ext cx="3124197" cy="957071"/>
          </a:xfrm>
          <a:prstGeom prst="borderCallout1">
            <a:avLst>
              <a:gd name="adj1" fmla="val 98279"/>
              <a:gd name="adj2" fmla="val 739"/>
              <a:gd name="adj3" fmla="val 118149"/>
              <a:gd name="adj4" fmla="val -30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drop the final </a:t>
            </a:r>
            <a:r>
              <a:rPr lang="ja-JP" altLang="en-US" sz="2000" dirty="0">
                <a:solidFill>
                  <a:srgbClr val="FF0000"/>
                </a:solidFill>
              </a:rPr>
              <a:t>です</a:t>
            </a:r>
            <a:r>
              <a:rPr lang="ja-JP" altLang="en-US" sz="2000" dirty="0"/>
              <a:t> </a:t>
            </a:r>
            <a:r>
              <a:rPr lang="en-US" sz="2000" dirty="0"/>
              <a:t>in the long forms</a:t>
            </a:r>
          </a:p>
        </p:txBody>
      </p:sp>
    </p:spTree>
    <p:extLst>
      <p:ext uri="{BB962C8B-B14F-4D97-AF65-F5344CB8AC3E}">
        <p14:creationId xmlns:p14="http://schemas.microsoft.com/office/powerpoint/2010/main" val="47004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FFC7-C361-4A60-9A0B-2D7DBADE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お弁当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23B74-997F-44A0-B5C7-78E1627C0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2B3651-66CC-4E54-BB20-6C18DB632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517" y="3429000"/>
            <a:ext cx="3596217" cy="26971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0A1F5-1E0C-43EF-AC03-815024EAD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1501D9-09E2-4D39-AD4F-357D658635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58266" y="3429000"/>
            <a:ext cx="3596217" cy="26971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E8A8C-05EF-4C9A-8149-18E1FFE280EA}"/>
              </a:ext>
            </a:extLst>
          </p:cNvPr>
          <p:cNvSpPr txBox="1"/>
          <p:nvPr/>
        </p:nvSpPr>
        <p:spPr>
          <a:xfrm>
            <a:off x="789517" y="6126163"/>
            <a:ext cx="3596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3" tooltip="http://www.flickr.com/photos/cookiem/542492615/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6" tooltip="https://creativecommons.org/licenses/by-nc-nd/2.0/"/>
              </a:rPr>
              <a:t>CC BY-NC-ND</a:t>
            </a:r>
            <a:endParaRPr lang="ja-JP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93A08-602C-452C-90D8-00738270DB20}"/>
              </a:ext>
            </a:extLst>
          </p:cNvPr>
          <p:cNvSpPr txBox="1"/>
          <p:nvPr/>
        </p:nvSpPr>
        <p:spPr>
          <a:xfrm>
            <a:off x="4758266" y="6126163"/>
            <a:ext cx="3596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5" tooltip="http://pacojrkitami.blog62.fc2.com/blog-entry-1912.html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7" tooltip="https://creativecommons.org/licenses/by/3.0/"/>
              </a:rPr>
              <a:t>CC BY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26796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ED3D-FB87-4C5C-B9A2-EAF867C9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意地悪（いじわる）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D1906-DFD0-45AD-84BA-07D5E0C1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752601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な</a:t>
            </a:r>
            <a:r>
              <a:rPr kumimoji="1" lang="en-US" altLang="ja-JP" dirty="0"/>
              <a:t>-adjective</a:t>
            </a:r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A8CC1-439B-4F77-BF5F-A0C56F390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2" y="2503487"/>
            <a:ext cx="3820055" cy="2697163"/>
          </a:xfrm>
        </p:spPr>
        <p:txBody>
          <a:bodyPr/>
          <a:lstStyle/>
          <a:p>
            <a:r>
              <a:rPr kumimoji="1" lang="ja-JP" altLang="en-US" dirty="0"/>
              <a:t>意地悪</a:t>
            </a:r>
            <a:r>
              <a:rPr kumimoji="1" lang="ja-JP" altLang="en-US" dirty="0">
                <a:solidFill>
                  <a:srgbClr val="FF0000"/>
                </a:solidFill>
              </a:rPr>
              <a:t>な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C2EE8-D673-4505-8FAD-6E3B204D1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752600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い</a:t>
            </a:r>
            <a:r>
              <a:rPr kumimoji="1" lang="en-US" altLang="ja-JP" dirty="0"/>
              <a:t>-adjective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8EF0C-5614-4378-B716-6E6B2797D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503487"/>
            <a:ext cx="3822192" cy="2697163"/>
          </a:xfrm>
        </p:spPr>
        <p:txBody>
          <a:bodyPr/>
          <a:lstStyle/>
          <a:p>
            <a:r>
              <a:rPr kumimoji="1" lang="ja-JP" altLang="en-US" dirty="0"/>
              <a:t>意地悪</a:t>
            </a:r>
            <a:r>
              <a:rPr kumimoji="1" lang="ja-JP" altLang="en-US" dirty="0">
                <a:solidFill>
                  <a:srgbClr val="FF0000"/>
                </a:solidFill>
              </a:rPr>
              <a:t>い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DE443-326C-440C-B671-92E94F0E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66" y="3235928"/>
            <a:ext cx="3889403" cy="32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0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B111-AB6F-4113-A1B5-12E22D64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 be popular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97B24-AF1D-4050-B6B3-767F6D8CF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447801"/>
            <a:ext cx="3822192" cy="639762"/>
          </a:xfrm>
        </p:spPr>
        <p:txBody>
          <a:bodyPr/>
          <a:lstStyle/>
          <a:p>
            <a:r>
              <a:rPr lang="ja-JP" altLang="en-US" dirty="0"/>
              <a:t>人気がある </a:t>
            </a:r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70ABC-5ACD-4372-A6C2-16C5D2B0C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2" y="2198687"/>
            <a:ext cx="3820055" cy="2697163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2C284-CEAB-40C6-AEA5-84FB62A37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447800"/>
            <a:ext cx="3822192" cy="639762"/>
          </a:xfrm>
        </p:spPr>
        <p:txBody>
          <a:bodyPr/>
          <a:lstStyle/>
          <a:p>
            <a:r>
              <a:rPr lang="ja-JP" altLang="en-US" dirty="0"/>
              <a:t>人気です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1F40E-AC54-459F-88B8-37D03DCA2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98687"/>
            <a:ext cx="3822192" cy="2697163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8BC03-BF25-42E1-904F-8360950E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9" y="2211255"/>
            <a:ext cx="5151262" cy="37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6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0805-9D07-4C55-AD93-76ABFFB6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Play the piano</a:t>
            </a:r>
            <a:br>
              <a:rPr kumimoji="1" lang="en-US" altLang="ja-JP" dirty="0"/>
            </a:br>
            <a:r>
              <a:rPr kumimoji="1" lang="ja-JP" altLang="en-US" dirty="0"/>
              <a:t>ピアノを弾く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7A7946-9C33-4BB4-BADE-E0901E69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9800"/>
            <a:ext cx="5181600" cy="39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75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81AC-5EAD-44ED-B09E-50075FFC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4070C-E1D9-4A14-BE1C-7D2FF10A0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運動する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62AE3-6E48-4576-8EAF-F4AE14CDBA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8317" y="3429000"/>
            <a:ext cx="2518617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14509-0E53-4642-A41E-8E24B1FEC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散歩する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86D938-DD58-45A0-BA79-EF39050023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3769" y="3429000"/>
            <a:ext cx="3665211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7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2FC0-A8FF-4948-BA78-6B4F42E6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DB15-EE6F-4E98-B714-18916E17A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散歩</a:t>
            </a:r>
            <a:r>
              <a:rPr kumimoji="1" lang="ja-JP" altLang="en-US" dirty="0"/>
              <a:t>に行く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688BA-ED1F-4D6A-8E36-7B50673F6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散歩</a:t>
            </a:r>
            <a:r>
              <a:rPr kumimoji="1" lang="ja-JP" altLang="en-US" dirty="0"/>
              <a:t>　</a:t>
            </a:r>
            <a:r>
              <a:rPr kumimoji="1" lang="en-US" altLang="ja-JP" dirty="0"/>
              <a:t>noun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09D36-E7CA-4BFC-8D6B-EF1259DF1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散歩し</a:t>
            </a:r>
            <a:r>
              <a:rPr kumimoji="1" lang="ja-JP" altLang="en-US" dirty="0"/>
              <a:t>に行く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4E172-0D7D-4F00-A16B-0A5AB1AE3B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ja-JP" altLang="en-US" dirty="0">
                <a:highlight>
                  <a:srgbClr val="FFFF00"/>
                </a:highlight>
              </a:rPr>
              <a:t>散歩し </a:t>
            </a:r>
            <a:r>
              <a:rPr kumimoji="1" lang="en-US" altLang="ja-JP" dirty="0">
                <a:highlight>
                  <a:srgbClr val="FFFF00"/>
                </a:highlight>
              </a:rPr>
              <a:t>the stem of the irregular verb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870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 きれいでしたね。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 出ている人はみんな男の人ですよ。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 ほんとうですか。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 ええ。</a:t>
            </a:r>
            <a:r>
              <a:rPr lang="ja-JP" altLang="en-US" dirty="0">
                <a:highlight>
                  <a:srgbClr val="FFFF00"/>
                </a:highlight>
              </a:rPr>
              <a:t>ところで、</a:t>
            </a:r>
            <a:r>
              <a:rPr lang="ja-JP" altLang="en-US" dirty="0"/>
              <a:t>もう昼ご飯を食べましたか。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way</a:t>
            </a:r>
          </a:p>
        </p:txBody>
      </p:sp>
    </p:spTree>
    <p:extLst>
      <p:ext uri="{BB962C8B-B14F-4D97-AF65-F5344CB8AC3E}">
        <p14:creationId xmlns:p14="http://schemas.microsoft.com/office/powerpoint/2010/main" val="2842480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AA483D-7571-4A43-89DD-FFE87BF5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薬を飲む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CD08EE-A953-495D-9C0D-28465AEA4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飲む </a:t>
            </a:r>
            <a:r>
              <a:rPr lang="en-US" altLang="ja-JP" dirty="0"/>
              <a:t>to drink</a:t>
            </a:r>
            <a:endParaRPr lang="ja-JP" altLang="en-US" dirty="0"/>
          </a:p>
        </p:txBody>
      </p:sp>
      <p:pic>
        <p:nvPicPr>
          <p:cNvPr id="14" name="Content Placeholder 13" descr="drink">
            <a:extLst>
              <a:ext uri="{FF2B5EF4-FFF2-40B4-BE49-F238E27FC236}">
                <a16:creationId xmlns:a16="http://schemas.microsoft.com/office/drawing/2014/main" id="{1E0ECFE8-FBE8-4654-BB20-0A06E6EFD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03" y="3429000"/>
            <a:ext cx="2285845" cy="269716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8B8474-B017-4D73-9D96-9F77044C0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薬を</a:t>
            </a:r>
            <a:r>
              <a:rPr lang="ja-JP" altLang="en-US" dirty="0">
                <a:highlight>
                  <a:srgbClr val="FFFF00"/>
                </a:highlight>
              </a:rPr>
              <a:t>飲む</a:t>
            </a:r>
            <a:r>
              <a:rPr lang="en-US" altLang="ja-JP" dirty="0"/>
              <a:t> to take medicine</a:t>
            </a:r>
            <a:endParaRPr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B5C388-1EB3-4D6F-8B72-DCE542F67E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06531" y="3429000"/>
            <a:ext cx="2699688" cy="2697163"/>
          </a:xfrm>
          <a:prstGeom prst="rect">
            <a:avLst/>
          </a:prstGeom>
        </p:spPr>
      </p:pic>
      <p:pic>
        <p:nvPicPr>
          <p:cNvPr id="16" name="Picture 15" descr="A lot of medicine.">
            <a:extLst>
              <a:ext uri="{FF2B5EF4-FFF2-40B4-BE49-F238E27FC236}">
                <a16:creationId xmlns:a16="http://schemas.microsoft.com/office/drawing/2014/main" id="{A04A5EFA-6A64-499D-AD55-0512660B2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229" y="433388"/>
            <a:ext cx="196291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47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31C46-36D6-497B-B999-6A93EC43D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980314"/>
            <a:ext cx="4876800" cy="4145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089F9-5485-47E9-8476-A3C10BF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若い</a:t>
            </a:r>
            <a:r>
              <a:rPr kumimoji="1" lang="en-US" altLang="ja-JP" dirty="0"/>
              <a:t> young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5396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35D61-0DA0-4BCD-ABE6-3590C0BADD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1" lang="en-US" altLang="ja-JP" dirty="0"/>
              <a:t>old</a:t>
            </a:r>
            <a:endParaRPr kumimoji="1" lang="ja-JP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B5781F-097A-4EE8-B90C-7C4DC03F1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2133600"/>
            <a:ext cx="3822192" cy="118427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ja-JP" altLang="en-US" dirty="0"/>
              <a:t>古（ふる）い </a:t>
            </a:r>
            <a:r>
              <a:rPr lang="en-US" altLang="ja-JP" dirty="0">
                <a:solidFill>
                  <a:srgbClr val="FF0000"/>
                </a:solidFill>
              </a:rPr>
              <a:t>Something</a:t>
            </a:r>
            <a:r>
              <a:rPr lang="en-US" altLang="ja-JP" dirty="0"/>
              <a:t> that is </a:t>
            </a:r>
            <a:r>
              <a:rPr lang="en-US" altLang="ja-JP" b="1" dirty="0"/>
              <a:t>old</a:t>
            </a:r>
            <a:r>
              <a:rPr lang="en-US" altLang="ja-JP" dirty="0"/>
              <a:t> has existed </a:t>
            </a:r>
            <a:r>
              <a:rPr lang="en-US" altLang="ja-JP" dirty="0">
                <a:solidFill>
                  <a:srgbClr val="FF0000"/>
                </a:solidFill>
              </a:rPr>
              <a:t>for a long time, </a:t>
            </a:r>
            <a:r>
              <a:rPr lang="en-US" altLang="ja-JP" dirty="0">
                <a:solidFill>
                  <a:schemeClr val="tx1"/>
                </a:solidFill>
              </a:rPr>
              <a:t>or </a:t>
            </a:r>
            <a:r>
              <a:rPr lang="en-US" altLang="ja-JP" dirty="0"/>
              <a:t>is no longer in good condition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 tractor parked in the grass&#10;&#10;Description automatically generated">
            <a:extLst>
              <a:ext uri="{FF2B5EF4-FFF2-40B4-BE49-F238E27FC236}">
                <a16:creationId xmlns:a16="http://schemas.microsoft.com/office/drawing/2014/main" id="{CEFE3259-E824-4116-9915-6AF1ADC305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677863" y="3504406"/>
            <a:ext cx="3819525" cy="254635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59570C-4AFD-4FFA-9EE5-7B4A7C85C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2065147"/>
            <a:ext cx="4038600" cy="125272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ja-JP" altLang="en-US" dirty="0"/>
              <a:t>老（お）いる</a:t>
            </a:r>
            <a:r>
              <a:rPr kumimoji="1" lang="en-US" altLang="ja-JP" dirty="0"/>
              <a:t>, </a:t>
            </a:r>
            <a:r>
              <a:rPr kumimoji="1" lang="ja-JP" altLang="en-US" dirty="0"/>
              <a:t>年（とし）を取（と）る </a:t>
            </a:r>
            <a:r>
              <a:rPr lang="en-US" altLang="ja-JP" dirty="0">
                <a:solidFill>
                  <a:srgbClr val="FF0000"/>
                </a:solidFill>
              </a:rPr>
              <a:t>Someone</a:t>
            </a:r>
            <a:r>
              <a:rPr lang="en-US" altLang="ja-JP" dirty="0"/>
              <a:t> who is </a:t>
            </a:r>
            <a:r>
              <a:rPr lang="en-US" altLang="ja-JP" b="1" dirty="0"/>
              <a:t>old</a:t>
            </a:r>
            <a:r>
              <a:rPr lang="en-US" altLang="ja-JP" dirty="0"/>
              <a:t> has lived for many years and is no longer young</a:t>
            </a:r>
            <a:endParaRPr kumimoji="1" lang="ja-JP" altLang="en-US" dirty="0"/>
          </a:p>
        </p:txBody>
      </p:sp>
      <p:pic>
        <p:nvPicPr>
          <p:cNvPr id="13" name="Content Placeholder 12" descr="A picture containing bear, teddy, wearing, holding&#10;&#10;Description automatically generated">
            <a:extLst>
              <a:ext uri="{FF2B5EF4-FFF2-40B4-BE49-F238E27FC236}">
                <a16:creationId xmlns:a16="http://schemas.microsoft.com/office/drawing/2014/main" id="{A508A8F0-ECC7-41E4-A688-854F50B502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97" y="3429000"/>
            <a:ext cx="1635155" cy="2697163"/>
          </a:xfrm>
        </p:spPr>
      </p:pic>
    </p:spTree>
    <p:extLst>
      <p:ext uri="{BB962C8B-B14F-4D97-AF65-F5344CB8AC3E}">
        <p14:creationId xmlns:p14="http://schemas.microsoft.com/office/powerpoint/2010/main" val="334924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5535FB-4D3E-4886-B80C-895FFA016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3BDE2-EDBC-405E-89DC-A09313F9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EB0F-9958-4B1B-8AB5-8BC13FF6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696200" cy="50836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F913872-D54F-4E54-A9FF-341CF6FA8717}"/>
              </a:ext>
            </a:extLst>
          </p:cNvPr>
          <p:cNvGrpSpPr/>
          <p:nvPr/>
        </p:nvGrpSpPr>
        <p:grpSpPr>
          <a:xfrm>
            <a:off x="861855" y="2979076"/>
            <a:ext cx="4546600" cy="858128"/>
            <a:chOff x="-2590800" y="1371600"/>
            <a:chExt cx="2362200" cy="914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2CC70C-F446-45DF-95B4-B96D17A8D688}"/>
                </a:ext>
              </a:extLst>
            </p:cNvPr>
            <p:cNvCxnSpPr/>
            <p:nvPr/>
          </p:nvCxnSpPr>
          <p:spPr>
            <a:xfrm>
              <a:off x="-2590800" y="13716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54687F-9A15-497D-85A3-14225875D22A}"/>
                </a:ext>
              </a:extLst>
            </p:cNvPr>
            <p:cNvCxnSpPr/>
            <p:nvPr/>
          </p:nvCxnSpPr>
          <p:spPr>
            <a:xfrm>
              <a:off x="-25908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51BA25C-F841-45C6-896E-7121FDCFAD4C}"/>
                </a:ext>
              </a:extLst>
            </p:cNvPr>
            <p:cNvCxnSpPr/>
            <p:nvPr/>
          </p:nvCxnSpPr>
          <p:spPr>
            <a:xfrm>
              <a:off x="-2590800" y="2286000"/>
              <a:ext cx="2362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B42F43E-A7DD-4E43-89DA-9A6B1AE0FB8E}"/>
                </a:ext>
              </a:extLst>
            </p:cNvPr>
            <p:cNvCxnSpPr/>
            <p:nvPr/>
          </p:nvCxnSpPr>
          <p:spPr>
            <a:xfrm>
              <a:off x="-228600" y="1371600"/>
              <a:ext cx="0" cy="914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1BDDACE-2EF5-47C9-8747-B6500005263C}"/>
              </a:ext>
            </a:extLst>
          </p:cNvPr>
          <p:cNvSpPr/>
          <p:nvPr/>
        </p:nvSpPr>
        <p:spPr>
          <a:xfrm>
            <a:off x="5257800" y="1692230"/>
            <a:ext cx="3210612" cy="728472"/>
          </a:xfrm>
          <a:prstGeom prst="borderCallout1">
            <a:avLst>
              <a:gd name="adj1" fmla="val 98279"/>
              <a:gd name="adj2" fmla="val 739"/>
              <a:gd name="adj3" fmla="val 172499"/>
              <a:gd name="adj4" fmla="val -31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/>
              <a:t>replace </a:t>
            </a:r>
            <a:r>
              <a:rPr lang="ja-JP" altLang="en-US" sz="2000" dirty="0">
                <a:solidFill>
                  <a:srgbClr val="FF0000"/>
                </a:solidFill>
              </a:rPr>
              <a:t>でした</a:t>
            </a:r>
            <a:r>
              <a:rPr lang="ja-JP" altLang="en-US" sz="2000" dirty="0"/>
              <a:t> </a:t>
            </a:r>
            <a:r>
              <a:rPr lang="en-US" sz="2000" dirty="0"/>
              <a:t>in the long forms with </a:t>
            </a:r>
            <a:r>
              <a:rPr lang="ja-JP" altLang="en-US" sz="2000" dirty="0">
                <a:solidFill>
                  <a:srgbClr val="FF0000"/>
                </a:solidFill>
              </a:rPr>
              <a:t>だった</a:t>
            </a:r>
            <a:r>
              <a:rPr lang="ja-JP" altLang="en-US" sz="2000" dirty="0"/>
              <a:t> </a:t>
            </a:r>
            <a:r>
              <a:rPr lang="en-US" altLang="ja-JP" sz="2000" dirty="0"/>
              <a:t>.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FB23732-F8B6-44A6-948B-0F2A5B5200D7}"/>
              </a:ext>
            </a:extLst>
          </p:cNvPr>
          <p:cNvSpPr/>
          <p:nvPr/>
        </p:nvSpPr>
        <p:spPr>
          <a:xfrm>
            <a:off x="5433858" y="3733800"/>
            <a:ext cx="3124197" cy="957071"/>
          </a:xfrm>
          <a:prstGeom prst="borderCallout1">
            <a:avLst>
              <a:gd name="adj1" fmla="val 11602"/>
              <a:gd name="adj2" fmla="val -46030"/>
              <a:gd name="adj3" fmla="val 99435"/>
              <a:gd name="adj4" fmla="val 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ja-JP" sz="2000" dirty="0"/>
              <a:t>Or change the short forms </a:t>
            </a:r>
            <a:r>
              <a:rPr lang="ja-JP" altLang="en-US" sz="2000" dirty="0">
                <a:solidFill>
                  <a:srgbClr val="FF0000"/>
                </a:solidFill>
              </a:rPr>
              <a:t>だ</a:t>
            </a:r>
            <a:r>
              <a:rPr lang="ja-JP" altLang="en-US" sz="2000" dirty="0"/>
              <a:t>　</a:t>
            </a:r>
            <a:r>
              <a:rPr lang="en-US" altLang="ja-JP" sz="2000" dirty="0"/>
              <a:t>to </a:t>
            </a:r>
            <a:r>
              <a:rPr lang="en-US" sz="2000" dirty="0"/>
              <a:t> </a:t>
            </a:r>
            <a:r>
              <a:rPr lang="ja-JP" altLang="en-US" sz="2000" dirty="0">
                <a:solidFill>
                  <a:srgbClr val="FF0000"/>
                </a:solidFill>
              </a:rPr>
              <a:t>だった</a:t>
            </a:r>
            <a:r>
              <a:rPr lang="ja-JP" altLang="en-US" sz="2000" dirty="0"/>
              <a:t> 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720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CEC8-2CDB-410E-8A95-C56D9719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始まる</a:t>
            </a:r>
            <a:br>
              <a:rPr kumimoji="1" lang="en-US" altLang="ja-JP" dirty="0"/>
            </a:br>
            <a:r>
              <a:rPr kumimoji="1" lang="ja-JP" altLang="en-US" dirty="0"/>
              <a:t>終わる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5403D-6CF3-45F8-90A8-3B773227E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始まる</a:t>
            </a:r>
            <a:r>
              <a:rPr kumimoji="1" lang="en-US" altLang="ja-JP" dirty="0"/>
              <a:t> (something) begins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20F78A-95FD-4C01-B6BF-8ADBB3A3C4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7501" y="3429000"/>
            <a:ext cx="3420248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B710A-BB06-4466-9852-12E074C29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終わる </a:t>
            </a:r>
            <a:r>
              <a:rPr kumimoji="1" lang="en-US" altLang="ja-JP" dirty="0"/>
              <a:t>(something) ends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11B629-CC28-422B-8602-171C38A6BC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38180" y="3429000"/>
            <a:ext cx="3236390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4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もう「ワンピース」を見ましたか。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いいえ、</a:t>
            </a:r>
            <a:r>
              <a:rPr lang="ja-JP" altLang="en-US" dirty="0">
                <a:solidFill>
                  <a:srgbClr val="FF0000"/>
                </a:solidFill>
              </a:rPr>
              <a:t>まだ</a:t>
            </a:r>
            <a:r>
              <a:rPr lang="ja-JP" altLang="en-US" dirty="0"/>
              <a:t>見ていません。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ええ、</a:t>
            </a:r>
            <a:r>
              <a:rPr lang="ja-JP" altLang="en-US" dirty="0">
                <a:solidFill>
                  <a:srgbClr val="FF0000"/>
                </a:solidFill>
              </a:rPr>
              <a:t>もう</a:t>
            </a:r>
            <a:r>
              <a:rPr lang="ja-JP" altLang="en-US" dirty="0"/>
              <a:t>見ました。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Already…</a:t>
            </a:r>
            <a:br>
              <a:rPr lang="en-US" dirty="0"/>
            </a:br>
            <a:r>
              <a:rPr lang="en-US" dirty="0"/>
              <a:t>not yet.</a:t>
            </a:r>
          </a:p>
        </p:txBody>
      </p:sp>
    </p:spTree>
    <p:extLst>
      <p:ext uri="{BB962C8B-B14F-4D97-AF65-F5344CB8AC3E}">
        <p14:creationId xmlns:p14="http://schemas.microsoft.com/office/powerpoint/2010/main" val="284248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905000"/>
            <a:ext cx="5410200" cy="2590800"/>
          </a:xfrm>
        </p:spPr>
        <p:txBody>
          <a:bodyPr/>
          <a:lstStyle/>
          <a:p>
            <a:r>
              <a:rPr lang="ja-JP" altLang="en-US" dirty="0"/>
              <a:t>田中さんは</a:t>
            </a:r>
            <a:r>
              <a:rPr lang="ja-JP" altLang="en-US" dirty="0">
                <a:solidFill>
                  <a:srgbClr val="FF0000"/>
                </a:solidFill>
              </a:rPr>
              <a:t>どれ</a:t>
            </a:r>
            <a:r>
              <a:rPr lang="ja-JP" altLang="en-US" dirty="0"/>
              <a:t>ですか。</a:t>
            </a:r>
            <a:endParaRPr lang="en-US" dirty="0"/>
          </a:p>
          <a:p>
            <a:r>
              <a:rPr lang="ja-JP" altLang="en-US" dirty="0"/>
              <a:t>田中さんは</a:t>
            </a:r>
            <a:r>
              <a:rPr lang="ja-JP" altLang="en-US" dirty="0">
                <a:solidFill>
                  <a:srgbClr val="FF0000"/>
                </a:solidFill>
              </a:rPr>
              <a:t>どの人</a:t>
            </a:r>
            <a:r>
              <a:rPr lang="ja-JP" altLang="en-US" dirty="0"/>
              <a:t>ですか。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どれ</a:t>
            </a:r>
            <a:br>
              <a:rPr lang="en-US" altLang="ja-JP" dirty="0"/>
            </a:br>
            <a:r>
              <a:rPr lang="ja-JP" altLang="en-US" dirty="0"/>
              <a:t>どの人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29362"/>
            <a:ext cx="5029199" cy="43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064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66751"/>
            <a:ext cx="8229600" cy="1252728"/>
          </a:xfrm>
        </p:spPr>
        <p:txBody>
          <a:bodyPr>
            <a:normAutofit/>
          </a:bodyPr>
          <a:lstStyle/>
          <a:p>
            <a:r>
              <a:rPr lang="ja-JP" altLang="en-US" dirty="0"/>
              <a:t>ありがとうございます。</a:t>
            </a:r>
            <a:endParaRPr lang="en-US" dirty="0"/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657">
            <a:off x="3478123" y="3011649"/>
            <a:ext cx="4215872" cy="306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C0AD4-49A0-44B8-BFBB-98CF357C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Verbs in the affirmative (a above)</a:t>
            </a:r>
          </a:p>
          <a:p>
            <a:pPr lvl="1"/>
            <a:r>
              <a:rPr lang="en-US" dirty="0"/>
              <a:t>replace </a:t>
            </a:r>
            <a:r>
              <a:rPr lang="ja-JP" altLang="en-US" dirty="0">
                <a:solidFill>
                  <a:srgbClr val="FF0000"/>
                </a:solidFill>
              </a:rPr>
              <a:t>て／で</a:t>
            </a:r>
            <a:r>
              <a:rPr lang="ja-JP" altLang="en-US" dirty="0"/>
              <a:t> </a:t>
            </a:r>
            <a:r>
              <a:rPr lang="en-US" dirty="0"/>
              <a:t>in </a:t>
            </a:r>
            <a:r>
              <a:rPr lang="en-US" dirty="0" err="1"/>
              <a:t>te</a:t>
            </a:r>
            <a:r>
              <a:rPr lang="en-US" dirty="0"/>
              <a:t>-forms with </a:t>
            </a:r>
            <a:r>
              <a:rPr lang="ja-JP" altLang="en-US" dirty="0">
                <a:solidFill>
                  <a:srgbClr val="FF0000"/>
                </a:solidFill>
              </a:rPr>
              <a:t>た／だ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Verbs: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読んで　－＞　読んだ　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Verbs in the negative (d above)</a:t>
            </a:r>
          </a:p>
          <a:p>
            <a:pPr lvl="1"/>
            <a:r>
              <a:rPr lang="en-US" dirty="0"/>
              <a:t>replace </a:t>
            </a:r>
            <a:r>
              <a:rPr lang="ja-JP" altLang="en-US" dirty="0"/>
              <a:t>い </a:t>
            </a:r>
            <a:r>
              <a:rPr lang="en-US" dirty="0"/>
              <a:t>in the present tense negative </a:t>
            </a:r>
            <a:r>
              <a:rPr lang="ja-JP" altLang="en-US" dirty="0"/>
              <a:t>な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r>
              <a:rPr lang="ja-JP" altLang="en-US" dirty="0"/>
              <a:t> </a:t>
            </a:r>
            <a:r>
              <a:rPr lang="en-US" dirty="0"/>
              <a:t>with </a:t>
            </a:r>
            <a:r>
              <a:rPr lang="ja-JP" altLang="en-US" dirty="0">
                <a:solidFill>
                  <a:srgbClr val="FF0000"/>
                </a:solidFill>
              </a:rPr>
              <a:t>かった</a:t>
            </a:r>
            <a:r>
              <a:rPr lang="ja-JP" altLang="en-US" dirty="0"/>
              <a:t> </a:t>
            </a:r>
            <a:r>
              <a:rPr lang="en-US" altLang="ja-JP" dirty="0"/>
              <a:t>.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Ex.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Verbs: 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読まない　－＞　読まなかった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Past Tense Short Forms</a:t>
            </a:r>
            <a:br>
              <a:rPr lang="en-US" dirty="0"/>
            </a:br>
            <a:r>
              <a:rPr lang="en-US" sz="3100" dirty="0"/>
              <a:t>Verbs</a:t>
            </a:r>
          </a:p>
        </p:txBody>
      </p:sp>
    </p:spTree>
    <p:extLst>
      <p:ext uri="{BB962C8B-B14F-4D97-AF65-F5344CB8AC3E}">
        <p14:creationId xmlns:p14="http://schemas.microsoft.com/office/powerpoint/2010/main" val="352858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い </a:t>
            </a:r>
            <a:r>
              <a:rPr lang="en-US" altLang="ja-JP" dirty="0"/>
              <a:t>—</a:t>
            </a:r>
            <a:r>
              <a:rPr lang="en-US" dirty="0"/>
              <a:t>adjectives (both in the affirmative and negative</a:t>
            </a:r>
            <a:r>
              <a:rPr lang="ja-JP" altLang="en-US" dirty="0"/>
              <a:t>）</a:t>
            </a:r>
            <a:endParaRPr lang="en-US" dirty="0"/>
          </a:p>
          <a:p>
            <a:r>
              <a:rPr lang="ja-JP" altLang="en-US" dirty="0"/>
              <a:t>な </a:t>
            </a:r>
            <a:r>
              <a:rPr lang="en-US" altLang="ja-JP" dirty="0"/>
              <a:t>—</a:t>
            </a:r>
            <a:r>
              <a:rPr lang="en-US" dirty="0"/>
              <a:t>adjectives in the negative </a:t>
            </a:r>
          </a:p>
          <a:p>
            <a:r>
              <a:rPr lang="en-US" dirty="0"/>
              <a:t>nouns + </a:t>
            </a:r>
            <a:r>
              <a:rPr lang="ja-JP" altLang="en-US" dirty="0"/>
              <a:t>です </a:t>
            </a:r>
            <a:r>
              <a:rPr lang="en-US" dirty="0"/>
              <a:t>in the negative (b above)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drop the final 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 </a:t>
            </a:r>
            <a:r>
              <a:rPr lang="en-US" dirty="0"/>
              <a:t>in the long forms</a:t>
            </a:r>
          </a:p>
          <a:p>
            <a:pPr lvl="1"/>
            <a:r>
              <a:rPr lang="en-US" altLang="ja-JP" dirty="0"/>
              <a:t>Ex.</a:t>
            </a:r>
            <a:r>
              <a:rPr lang="ja-JP" altLang="en-US" dirty="0"/>
              <a:t>　かわいかったです　－＞かわいかった</a:t>
            </a:r>
            <a:endParaRPr lang="en-US" altLang="ja-JP" dirty="0"/>
          </a:p>
          <a:p>
            <a:pPr lvl="1"/>
            <a:r>
              <a:rPr lang="ja-JP" altLang="en-US" dirty="0"/>
              <a:t>　　　かくいくなかったです　－＞かわいくなかった</a:t>
            </a:r>
            <a:endParaRPr lang="en-US" altLang="ja-JP" dirty="0"/>
          </a:p>
          <a:p>
            <a:pPr lvl="1"/>
            <a:r>
              <a:rPr lang="ja-JP" altLang="en-US" dirty="0"/>
              <a:t>　　　静かじゃなかったです　ー＞静かじゃなかった</a:t>
            </a:r>
            <a:endParaRPr lang="en-US" altLang="ja-JP" dirty="0"/>
          </a:p>
          <a:p>
            <a:pPr lvl="1"/>
            <a:r>
              <a:rPr lang="ja-JP" altLang="en-US" dirty="0"/>
              <a:t>　　　学生じゃなかったです　ー＞学生じゃなかった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</p:spTree>
    <p:extLst>
      <p:ext uri="{BB962C8B-B14F-4D97-AF65-F5344CB8AC3E}">
        <p14:creationId xmlns:p14="http://schemas.microsoft.com/office/powerpoint/2010/main" val="24528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な </a:t>
            </a:r>
            <a:r>
              <a:rPr lang="en-US" altLang="ja-JP" dirty="0"/>
              <a:t>—</a:t>
            </a:r>
            <a:r>
              <a:rPr lang="en-US" dirty="0"/>
              <a:t>adjectives in the affirmative </a:t>
            </a:r>
          </a:p>
          <a:p>
            <a:r>
              <a:rPr lang="en-US" dirty="0"/>
              <a:t>nouns + </a:t>
            </a:r>
            <a:r>
              <a:rPr lang="ja-JP" altLang="en-US" dirty="0"/>
              <a:t>です </a:t>
            </a:r>
            <a:r>
              <a:rPr lang="en-US" dirty="0"/>
              <a:t>in the affirmative (c above)</a:t>
            </a:r>
          </a:p>
          <a:p>
            <a:pPr lvl="1"/>
            <a:r>
              <a:rPr lang="en-US" dirty="0"/>
              <a:t>replace </a:t>
            </a:r>
            <a:r>
              <a:rPr lang="ja-JP" altLang="en-US" dirty="0">
                <a:solidFill>
                  <a:srgbClr val="FF0000"/>
                </a:solidFill>
              </a:rPr>
              <a:t>でした</a:t>
            </a:r>
            <a:r>
              <a:rPr lang="ja-JP" altLang="en-US" dirty="0"/>
              <a:t> </a:t>
            </a:r>
            <a:r>
              <a:rPr lang="en-US" dirty="0"/>
              <a:t>in the long forms with </a:t>
            </a:r>
            <a:r>
              <a:rPr lang="ja-JP" altLang="en-US" dirty="0">
                <a:solidFill>
                  <a:srgbClr val="FF0000"/>
                </a:solidFill>
              </a:rPr>
              <a:t>だった</a:t>
            </a:r>
            <a:r>
              <a:rPr lang="ja-JP" altLang="en-US" dirty="0"/>
              <a:t> 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dirty="0"/>
              <a:t>Ex. </a:t>
            </a:r>
            <a:r>
              <a:rPr lang="ja-JP" altLang="en-US" dirty="0"/>
              <a:t>静かでした　－＞静かだった</a:t>
            </a:r>
            <a:endParaRPr lang="en-US" altLang="ja-JP" dirty="0"/>
          </a:p>
          <a:p>
            <a:pPr lvl="1"/>
            <a:r>
              <a:rPr lang="ja-JP" altLang="en-US" dirty="0"/>
              <a:t>　　学生でした　－＞学生だった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/>
              <a:t>Or change the short forms </a:t>
            </a:r>
            <a:r>
              <a:rPr lang="ja-JP" altLang="en-US" dirty="0">
                <a:solidFill>
                  <a:srgbClr val="FF0000"/>
                </a:solidFill>
              </a:rPr>
              <a:t>だ</a:t>
            </a:r>
            <a:r>
              <a:rPr lang="ja-JP" altLang="en-US" dirty="0"/>
              <a:t>　</a:t>
            </a:r>
            <a:r>
              <a:rPr lang="en-US" altLang="ja-JP" dirty="0"/>
              <a:t>to </a:t>
            </a:r>
            <a:r>
              <a:rPr lang="en-US" dirty="0"/>
              <a:t> </a:t>
            </a:r>
            <a:r>
              <a:rPr lang="ja-JP" altLang="en-US" dirty="0">
                <a:solidFill>
                  <a:srgbClr val="FF0000"/>
                </a:solidFill>
              </a:rPr>
              <a:t>だった</a:t>
            </a:r>
            <a:r>
              <a:rPr lang="ja-JP" altLang="en-US" dirty="0"/>
              <a:t> </a:t>
            </a:r>
            <a:endParaRPr lang="en-US" altLang="ja-JP" dirty="0"/>
          </a:p>
          <a:p>
            <a:pPr lvl="1"/>
            <a:r>
              <a:rPr lang="en-US" altLang="ja-JP" dirty="0"/>
              <a:t>Ex. </a:t>
            </a:r>
            <a:r>
              <a:rPr lang="ja-JP" altLang="en-US" dirty="0"/>
              <a:t>静かだ　－＞静かだった</a:t>
            </a:r>
            <a:endParaRPr lang="en-US" altLang="ja-JP" dirty="0"/>
          </a:p>
          <a:p>
            <a:pPr lvl="1"/>
            <a:r>
              <a:rPr lang="ja-JP" altLang="en-US" dirty="0"/>
              <a:t>　　学生だ　－＞学生だった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</p:spTree>
    <p:extLst>
      <p:ext uri="{BB962C8B-B14F-4D97-AF65-F5344CB8AC3E}">
        <p14:creationId xmlns:p14="http://schemas.microsoft.com/office/powerpoint/2010/main" val="102186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irregularities that we noted earlier are observed here once again. They are:</a:t>
            </a:r>
          </a:p>
          <a:p>
            <a:r>
              <a:rPr lang="ja-JP" altLang="en-US" dirty="0"/>
              <a:t>行く → 行った ／行かなかった</a:t>
            </a:r>
            <a:endParaRPr lang="en-US" altLang="ja-JP" dirty="0"/>
          </a:p>
          <a:p>
            <a:r>
              <a:rPr lang="ja-JP" altLang="en-US" dirty="0"/>
              <a:t>いい → よかった ／ よくなかった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Past Tense Short Forms</a:t>
            </a:r>
          </a:p>
        </p:txBody>
      </p:sp>
    </p:spTree>
    <p:extLst>
      <p:ext uri="{BB962C8B-B14F-4D97-AF65-F5344CB8AC3E}">
        <p14:creationId xmlns:p14="http://schemas.microsoft.com/office/powerpoint/2010/main" val="2003244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5169</TotalTime>
  <Words>2065</Words>
  <Application>Microsoft Office PowerPoint</Application>
  <PresentationFormat>On-screen Show (4:3)</PresentationFormat>
  <Paragraphs>249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HGP明朝E</vt:lpstr>
      <vt:lpstr>Calibri</vt:lpstr>
      <vt:lpstr>Candara</vt:lpstr>
      <vt:lpstr>Symbol</vt:lpstr>
      <vt:lpstr>Waveform</vt:lpstr>
      <vt:lpstr>第9課　かぶき Lesson 9 Kabuki Grammar </vt:lpstr>
      <vt:lpstr>Objectives</vt:lpstr>
      <vt:lpstr>1 Past Tense Short Forms</vt:lpstr>
      <vt:lpstr>1 Past Tense Short Forms</vt:lpstr>
      <vt:lpstr>1 Past Tense Short Forms</vt:lpstr>
      <vt:lpstr>1 Past Tense Short Forms Verbs</vt:lpstr>
      <vt:lpstr>1 Past Tense Short Forms</vt:lpstr>
      <vt:lpstr>1 Past Tense Short Forms</vt:lpstr>
      <vt:lpstr>1 Past Tense Short Forms</vt:lpstr>
      <vt:lpstr>1 Past Tense Short Forms</vt:lpstr>
      <vt:lpstr>1 Past Tense Short Forms</vt:lpstr>
      <vt:lpstr>1 Past Tense Short Forms</vt:lpstr>
      <vt:lpstr>2 Qualifying nouns with verbs and adjectives</vt:lpstr>
      <vt:lpstr>2 Qualifying nouns with verbs and adjectives</vt:lpstr>
      <vt:lpstr>2 Qualifying nouns with verbs and adjectives</vt:lpstr>
      <vt:lpstr>2 Qualifying nouns with verbs and adjectives</vt:lpstr>
      <vt:lpstr>2 Qualifying nouns with verbs and adjectives</vt:lpstr>
      <vt:lpstr>3 まだ～ていません</vt:lpstr>
      <vt:lpstr>3 まだ～ていません</vt:lpstr>
      <vt:lpstr>3 まだ～ていません</vt:lpstr>
      <vt:lpstr>3 まだ～ていません</vt:lpstr>
      <vt:lpstr>3 まだ～ていません</vt:lpstr>
      <vt:lpstr>4 ～から</vt:lpstr>
      <vt:lpstr>4 ～から</vt:lpstr>
      <vt:lpstr>4 ～から</vt:lpstr>
      <vt:lpstr>4 ～から</vt:lpstr>
      <vt:lpstr>4 ～から</vt:lpstr>
      <vt:lpstr>4 ～から</vt:lpstr>
      <vt:lpstr>4 ～から</vt:lpstr>
      <vt:lpstr>色</vt:lpstr>
      <vt:lpstr>色</vt:lpstr>
      <vt:lpstr>色</vt:lpstr>
      <vt:lpstr>色</vt:lpstr>
      <vt:lpstr>色</vt:lpstr>
      <vt:lpstr>色</vt:lpstr>
      <vt:lpstr>色</vt:lpstr>
      <vt:lpstr>色</vt:lpstr>
      <vt:lpstr>色</vt:lpstr>
      <vt:lpstr>色</vt:lpstr>
      <vt:lpstr>お弁当</vt:lpstr>
      <vt:lpstr>意地悪（いじわる）</vt:lpstr>
      <vt:lpstr>To be popular</vt:lpstr>
      <vt:lpstr>Play the piano ピアノを弾く</vt:lpstr>
      <vt:lpstr>Action noun + する</vt:lpstr>
      <vt:lpstr>Action noun + する</vt:lpstr>
      <vt:lpstr>By the way</vt:lpstr>
      <vt:lpstr>薬を飲む</vt:lpstr>
      <vt:lpstr>若い young</vt:lpstr>
      <vt:lpstr>old</vt:lpstr>
      <vt:lpstr>始まる 終わる</vt:lpstr>
      <vt:lpstr>Already… not yet.</vt:lpstr>
      <vt:lpstr>どれ どの人</vt:lpstr>
      <vt:lpstr>ありがとうございます。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207</cp:revision>
  <dcterms:created xsi:type="dcterms:W3CDTF">2006-08-16T00:00:00Z</dcterms:created>
  <dcterms:modified xsi:type="dcterms:W3CDTF">2020-08-01T15:46:14Z</dcterms:modified>
</cp:coreProperties>
</file>